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7" r:id="rId3"/>
    <p:sldId id="268" r:id="rId4"/>
    <p:sldId id="269" r:id="rId5"/>
    <p:sldId id="276" r:id="rId6"/>
    <p:sldId id="281" r:id="rId7"/>
    <p:sldId id="283" r:id="rId8"/>
    <p:sldId id="284" r:id="rId9"/>
    <p:sldId id="285" r:id="rId10"/>
    <p:sldId id="286" r:id="rId11"/>
    <p:sldId id="287" r:id="rId12"/>
    <p:sldId id="288" r:id="rId13"/>
    <p:sldId id="289" r:id="rId14"/>
    <p:sldId id="291" r:id="rId15"/>
    <p:sldId id="293" r:id="rId16"/>
    <p:sldId id="295" r:id="rId17"/>
    <p:sldId id="296" r:id="rId18"/>
    <p:sldId id="297" r:id="rId19"/>
    <p:sldId id="298" r:id="rId20"/>
    <p:sldId id="299" r:id="rId21"/>
    <p:sldId id="300" r:id="rId22"/>
    <p:sldId id="301" r:id="rId23"/>
    <p:sldId id="314" r:id="rId24"/>
    <p:sldId id="316" r:id="rId25"/>
    <p:sldId id="324" r:id="rId26"/>
    <p:sldId id="331" r:id="rId27"/>
    <p:sldId id="332" r:id="rId28"/>
    <p:sldId id="333" r:id="rId29"/>
    <p:sldId id="334" r:id="rId30"/>
    <p:sldId id="335" r:id="rId31"/>
    <p:sldId id="339" r:id="rId32"/>
    <p:sldId id="346" r:id="rId33"/>
    <p:sldId id="347" r:id="rId34"/>
    <p:sldId id="348" r:id="rId35"/>
    <p:sldId id="349" r:id="rId36"/>
    <p:sldId id="350" r:id="rId37"/>
    <p:sldId id="351" r:id="rId38"/>
    <p:sldId id="352" r:id="rId39"/>
    <p:sldId id="353" r:id="rId40"/>
    <p:sldId id="359" r:id="rId41"/>
    <p:sldId id="360" r:id="rId42"/>
    <p:sldId id="361" r:id="rId43"/>
    <p:sldId id="377" r:id="rId44"/>
    <p:sldId id="378" r:id="rId45"/>
    <p:sldId id="379" r:id="rId46"/>
    <p:sldId id="263" r:id="rId47"/>
    <p:sldId id="384" r:id="rId48"/>
    <p:sldId id="258" r:id="rId49"/>
    <p:sldId id="380" r:id="rId50"/>
    <p:sldId id="381" r:id="rId51"/>
    <p:sldId id="385" r:id="rId52"/>
    <p:sldId id="382" r:id="rId53"/>
    <p:sldId id="386" r:id="rId54"/>
    <p:sldId id="265" r:id="rId55"/>
    <p:sldId id="259" r:id="rId56"/>
    <p:sldId id="260" r:id="rId57"/>
    <p:sldId id="261" r:id="rId58"/>
    <p:sldId id="262"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36"/>
    <p:restoredTop sz="94669"/>
  </p:normalViewPr>
  <p:slideViewPr>
    <p:cSldViewPr snapToGrid="0" snapToObjects="1" showGuides="1">
      <p:cViewPr>
        <p:scale>
          <a:sx n="59" d="100"/>
          <a:sy n="59" d="100"/>
        </p:scale>
        <p:origin x="2408" y="181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12A4EBB-BA9B-0B48-AF54-0C778AD7785D}" type="datetimeFigureOut">
              <a:rPr lang="en-US" smtClean="0"/>
              <a:t>3/24/16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BFB2F8-8C00-284E-8565-47B8A73CE6F7}" type="slidenum">
              <a:rPr lang="en-US" smtClean="0"/>
              <a:t>‹#›</a:t>
            </a:fld>
            <a:endParaRPr lang="en-US"/>
          </a:p>
        </p:txBody>
      </p:sp>
    </p:spTree>
    <p:extLst>
      <p:ext uri="{BB962C8B-B14F-4D97-AF65-F5344CB8AC3E}">
        <p14:creationId xmlns:p14="http://schemas.microsoft.com/office/powerpoint/2010/main" val="1813900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2A4EBB-BA9B-0B48-AF54-0C778AD7785D}" type="datetimeFigureOut">
              <a:rPr lang="en-US" smtClean="0"/>
              <a:t>3/24/16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BFB2F8-8C00-284E-8565-47B8A73CE6F7}" type="slidenum">
              <a:rPr lang="en-US" smtClean="0"/>
              <a:t>‹#›</a:t>
            </a:fld>
            <a:endParaRPr lang="en-US"/>
          </a:p>
        </p:txBody>
      </p:sp>
    </p:spTree>
    <p:extLst>
      <p:ext uri="{BB962C8B-B14F-4D97-AF65-F5344CB8AC3E}">
        <p14:creationId xmlns:p14="http://schemas.microsoft.com/office/powerpoint/2010/main" val="901523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2A4EBB-BA9B-0B48-AF54-0C778AD7785D}" type="datetimeFigureOut">
              <a:rPr lang="en-US" smtClean="0"/>
              <a:t>3/24/16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BFB2F8-8C00-284E-8565-47B8A73CE6F7}" type="slidenum">
              <a:rPr lang="en-US" smtClean="0"/>
              <a:t>‹#›</a:t>
            </a:fld>
            <a:endParaRPr lang="en-US"/>
          </a:p>
        </p:txBody>
      </p:sp>
    </p:spTree>
    <p:extLst>
      <p:ext uri="{BB962C8B-B14F-4D97-AF65-F5344CB8AC3E}">
        <p14:creationId xmlns:p14="http://schemas.microsoft.com/office/powerpoint/2010/main" val="1408889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2A4EBB-BA9B-0B48-AF54-0C778AD7785D}" type="datetimeFigureOut">
              <a:rPr lang="en-US" smtClean="0"/>
              <a:t>3/24/16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BFB2F8-8C00-284E-8565-47B8A73CE6F7}" type="slidenum">
              <a:rPr lang="en-US" smtClean="0"/>
              <a:t>‹#›</a:t>
            </a:fld>
            <a:endParaRPr lang="en-US"/>
          </a:p>
        </p:txBody>
      </p:sp>
    </p:spTree>
    <p:extLst>
      <p:ext uri="{BB962C8B-B14F-4D97-AF65-F5344CB8AC3E}">
        <p14:creationId xmlns:p14="http://schemas.microsoft.com/office/powerpoint/2010/main" val="1636586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12A4EBB-BA9B-0B48-AF54-0C778AD7785D}" type="datetimeFigureOut">
              <a:rPr lang="en-US" smtClean="0"/>
              <a:t>3/24/16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BFB2F8-8C00-284E-8565-47B8A73CE6F7}" type="slidenum">
              <a:rPr lang="en-US" smtClean="0"/>
              <a:t>‹#›</a:t>
            </a:fld>
            <a:endParaRPr lang="en-US"/>
          </a:p>
        </p:txBody>
      </p:sp>
    </p:spTree>
    <p:extLst>
      <p:ext uri="{BB962C8B-B14F-4D97-AF65-F5344CB8AC3E}">
        <p14:creationId xmlns:p14="http://schemas.microsoft.com/office/powerpoint/2010/main" val="1134805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12A4EBB-BA9B-0B48-AF54-0C778AD7785D}" type="datetimeFigureOut">
              <a:rPr lang="en-US" smtClean="0"/>
              <a:t>3/24/16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BFB2F8-8C00-284E-8565-47B8A73CE6F7}" type="slidenum">
              <a:rPr lang="en-US" smtClean="0"/>
              <a:t>‹#›</a:t>
            </a:fld>
            <a:endParaRPr lang="en-US"/>
          </a:p>
        </p:txBody>
      </p:sp>
    </p:spTree>
    <p:extLst>
      <p:ext uri="{BB962C8B-B14F-4D97-AF65-F5344CB8AC3E}">
        <p14:creationId xmlns:p14="http://schemas.microsoft.com/office/powerpoint/2010/main" val="866693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12A4EBB-BA9B-0B48-AF54-0C778AD7785D}" type="datetimeFigureOut">
              <a:rPr lang="en-US" smtClean="0"/>
              <a:t>3/24/16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BFB2F8-8C00-284E-8565-47B8A73CE6F7}" type="slidenum">
              <a:rPr lang="en-US" smtClean="0"/>
              <a:t>‹#›</a:t>
            </a:fld>
            <a:endParaRPr lang="en-US"/>
          </a:p>
        </p:txBody>
      </p:sp>
    </p:spTree>
    <p:extLst>
      <p:ext uri="{BB962C8B-B14F-4D97-AF65-F5344CB8AC3E}">
        <p14:creationId xmlns:p14="http://schemas.microsoft.com/office/powerpoint/2010/main" val="140211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12A4EBB-BA9B-0B48-AF54-0C778AD7785D}" type="datetimeFigureOut">
              <a:rPr lang="en-US" smtClean="0"/>
              <a:t>3/24/16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BFB2F8-8C00-284E-8565-47B8A73CE6F7}" type="slidenum">
              <a:rPr lang="en-US" smtClean="0"/>
              <a:t>‹#›</a:t>
            </a:fld>
            <a:endParaRPr lang="en-US"/>
          </a:p>
        </p:txBody>
      </p:sp>
    </p:spTree>
    <p:extLst>
      <p:ext uri="{BB962C8B-B14F-4D97-AF65-F5344CB8AC3E}">
        <p14:creationId xmlns:p14="http://schemas.microsoft.com/office/powerpoint/2010/main" val="74379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2A4EBB-BA9B-0B48-AF54-0C778AD7785D}" type="datetimeFigureOut">
              <a:rPr lang="en-US" smtClean="0"/>
              <a:t>3/24/16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BFB2F8-8C00-284E-8565-47B8A73CE6F7}" type="slidenum">
              <a:rPr lang="en-US" smtClean="0"/>
              <a:t>‹#›</a:t>
            </a:fld>
            <a:endParaRPr lang="en-US"/>
          </a:p>
        </p:txBody>
      </p:sp>
    </p:spTree>
    <p:extLst>
      <p:ext uri="{BB962C8B-B14F-4D97-AF65-F5344CB8AC3E}">
        <p14:creationId xmlns:p14="http://schemas.microsoft.com/office/powerpoint/2010/main" val="409633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12A4EBB-BA9B-0B48-AF54-0C778AD7785D}" type="datetimeFigureOut">
              <a:rPr lang="en-US" smtClean="0"/>
              <a:t>3/24/16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BFB2F8-8C00-284E-8565-47B8A73CE6F7}" type="slidenum">
              <a:rPr lang="en-US" smtClean="0"/>
              <a:t>‹#›</a:t>
            </a:fld>
            <a:endParaRPr lang="en-US"/>
          </a:p>
        </p:txBody>
      </p:sp>
    </p:spTree>
    <p:extLst>
      <p:ext uri="{BB962C8B-B14F-4D97-AF65-F5344CB8AC3E}">
        <p14:creationId xmlns:p14="http://schemas.microsoft.com/office/powerpoint/2010/main" val="2018910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12A4EBB-BA9B-0B48-AF54-0C778AD7785D}" type="datetimeFigureOut">
              <a:rPr lang="en-US" smtClean="0"/>
              <a:t>3/24/16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BFB2F8-8C00-284E-8565-47B8A73CE6F7}" type="slidenum">
              <a:rPr lang="en-US" smtClean="0"/>
              <a:t>‹#›</a:t>
            </a:fld>
            <a:endParaRPr lang="en-US"/>
          </a:p>
        </p:txBody>
      </p:sp>
    </p:spTree>
    <p:extLst>
      <p:ext uri="{BB962C8B-B14F-4D97-AF65-F5344CB8AC3E}">
        <p14:creationId xmlns:p14="http://schemas.microsoft.com/office/powerpoint/2010/main" val="158661307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2A4EBB-BA9B-0B48-AF54-0C778AD7785D}" type="datetimeFigureOut">
              <a:rPr lang="en-US" smtClean="0"/>
              <a:t>3/24/16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BFB2F8-8C00-284E-8565-47B8A73CE6F7}" type="slidenum">
              <a:rPr lang="en-US" smtClean="0"/>
              <a:t>‹#›</a:t>
            </a:fld>
            <a:endParaRPr lang="en-US"/>
          </a:p>
        </p:txBody>
      </p:sp>
    </p:spTree>
    <p:extLst>
      <p:ext uri="{BB962C8B-B14F-4D97-AF65-F5344CB8AC3E}">
        <p14:creationId xmlns:p14="http://schemas.microsoft.com/office/powerpoint/2010/main" val="12046255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hyperlink" Target="http://www.llnl.gov/computing/tutorials/parallel_comp/images/amdahl1.gif"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hortonworks.com/hadoop-tutorial/hello-world-an-introduction-to-hadoop-hcatalog-hive-and-pig/#section_2"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 Id="rId3" Type="http://schemas.openxmlformats.org/officeDocument/2006/relationships/image" Target="../media/image19.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136" y="1122363"/>
            <a:ext cx="12280135" cy="2387600"/>
          </a:xfrm>
        </p:spPr>
        <p:txBody>
          <a:bodyPr/>
          <a:lstStyle/>
          <a:p>
            <a:r>
              <a:rPr lang="en-US" dirty="0" smtClean="0"/>
              <a:t>Introduction to</a:t>
            </a:r>
            <a:br>
              <a:rPr lang="en-US" dirty="0" smtClean="0"/>
            </a:br>
            <a:r>
              <a:rPr lang="en-US" dirty="0" smtClean="0"/>
              <a:t>Parallel and Distributed Programming</a:t>
            </a:r>
            <a:br>
              <a:rPr lang="en-US" dirty="0" smtClean="0"/>
            </a:br>
            <a:r>
              <a:rPr lang="en-US" dirty="0" smtClean="0"/>
              <a:t>and Hadoop</a:t>
            </a:r>
            <a:endParaRPr lang="en-US" dirty="0"/>
          </a:p>
        </p:txBody>
      </p:sp>
      <p:sp>
        <p:nvSpPr>
          <p:cNvPr id="3" name="Subtitle 2"/>
          <p:cNvSpPr>
            <a:spLocks noGrp="1"/>
          </p:cNvSpPr>
          <p:nvPr>
            <p:ph type="subTitle" idx="1"/>
          </p:nvPr>
        </p:nvSpPr>
        <p:spPr/>
        <p:txBody>
          <a:bodyPr/>
          <a:lstStyle/>
          <a:p>
            <a:r>
              <a:rPr lang="en-US" dirty="0" err="1" smtClean="0"/>
              <a:t>Péter</a:t>
            </a:r>
            <a:r>
              <a:rPr lang="en-US" dirty="0" smtClean="0"/>
              <a:t> </a:t>
            </a:r>
            <a:r>
              <a:rPr lang="en-US" dirty="0" err="1" smtClean="0"/>
              <a:t>Molnár</a:t>
            </a:r>
            <a:endParaRPr lang="en-US" dirty="0" smtClean="0"/>
          </a:p>
          <a:p>
            <a:r>
              <a:rPr lang="en-US" dirty="0" smtClean="0"/>
              <a:t>Institute for Insight</a:t>
            </a:r>
          </a:p>
          <a:p>
            <a:r>
              <a:rPr lang="en-US" dirty="0" smtClean="0"/>
              <a:t>J. Mack Robinson College of Business</a:t>
            </a:r>
          </a:p>
          <a:p>
            <a:r>
              <a:rPr lang="en-US" dirty="0" smtClean="0"/>
              <a:t>Georgia State University</a:t>
            </a:r>
            <a:endParaRPr lang="en-US" dirty="0"/>
          </a:p>
        </p:txBody>
      </p:sp>
    </p:spTree>
    <p:extLst>
      <p:ext uri="{BB962C8B-B14F-4D97-AF65-F5344CB8AC3E}">
        <p14:creationId xmlns:p14="http://schemas.microsoft.com/office/powerpoint/2010/main" val="546842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GB" altLang="ja-JP"/>
              <a:t>Single Instruction, Multiple Data (SIMD)</a:t>
            </a:r>
            <a:endParaRPr lang="fr-FR" altLang="en-US"/>
          </a:p>
        </p:txBody>
      </p:sp>
      <p:sp>
        <p:nvSpPr>
          <p:cNvPr id="48131" name="Rectangle 3"/>
          <p:cNvSpPr>
            <a:spLocks noGrp="1" noChangeArrowheads="1"/>
          </p:cNvSpPr>
          <p:nvPr>
            <p:ph type="body" idx="1"/>
          </p:nvPr>
        </p:nvSpPr>
        <p:spPr>
          <a:xfrm>
            <a:off x="838200" y="1598019"/>
            <a:ext cx="6939708" cy="4538376"/>
          </a:xfrm>
        </p:spPr>
        <p:txBody>
          <a:bodyPr>
            <a:noAutofit/>
          </a:bodyPr>
          <a:lstStyle/>
          <a:p>
            <a:pPr>
              <a:lnSpc>
                <a:spcPct val="90000"/>
              </a:lnSpc>
            </a:pPr>
            <a:r>
              <a:rPr lang="fr-FR" altLang="en-US" sz="2000" dirty="0"/>
              <a:t>A type of </a:t>
            </a:r>
            <a:r>
              <a:rPr lang="fr-FR" altLang="en-US" sz="2000" dirty="0" err="1"/>
              <a:t>parallel</a:t>
            </a:r>
            <a:r>
              <a:rPr lang="fr-FR" altLang="en-US" sz="2000" dirty="0"/>
              <a:t> computer </a:t>
            </a:r>
          </a:p>
          <a:p>
            <a:pPr>
              <a:lnSpc>
                <a:spcPct val="90000"/>
              </a:lnSpc>
            </a:pPr>
            <a:r>
              <a:rPr lang="en-GB" altLang="en-US" sz="2000" dirty="0"/>
              <a:t>Single instruction: All processing units execute the same instruction at any given clock cycle </a:t>
            </a:r>
            <a:endParaRPr lang="fr-FR" altLang="en-US" sz="2000" dirty="0"/>
          </a:p>
          <a:p>
            <a:pPr>
              <a:lnSpc>
                <a:spcPct val="90000"/>
              </a:lnSpc>
            </a:pPr>
            <a:r>
              <a:rPr lang="en-GB" altLang="en-US" sz="2000" dirty="0"/>
              <a:t>Multiple data: Each processing unit can operate on a different data element </a:t>
            </a:r>
            <a:endParaRPr lang="fr-FR" altLang="en-US" sz="2000" dirty="0"/>
          </a:p>
          <a:p>
            <a:pPr>
              <a:lnSpc>
                <a:spcPct val="90000"/>
              </a:lnSpc>
            </a:pPr>
            <a:r>
              <a:rPr lang="en-GB" altLang="en-US" sz="2000" dirty="0"/>
              <a:t>This type of machine typically has an instruction dispatcher, a very high-bandwidth internal network, and a very large array of very small-capacity instruction units. </a:t>
            </a:r>
            <a:endParaRPr lang="fr-FR" altLang="en-US" sz="2000" dirty="0"/>
          </a:p>
          <a:p>
            <a:pPr>
              <a:lnSpc>
                <a:spcPct val="90000"/>
              </a:lnSpc>
            </a:pPr>
            <a:r>
              <a:rPr lang="en-GB" altLang="en-US" sz="2000" dirty="0"/>
              <a:t>Best suited for specialized problems characterized by a high degree of </a:t>
            </a:r>
            <a:r>
              <a:rPr lang="en-GB" altLang="en-US" sz="2000" dirty="0" err="1"/>
              <a:t>regularity,such</a:t>
            </a:r>
            <a:r>
              <a:rPr lang="en-GB" altLang="en-US" sz="2000" dirty="0"/>
              <a:t> as image processing. </a:t>
            </a:r>
            <a:endParaRPr lang="fr-FR" altLang="en-US" sz="2000" dirty="0"/>
          </a:p>
          <a:p>
            <a:pPr>
              <a:lnSpc>
                <a:spcPct val="90000"/>
              </a:lnSpc>
            </a:pPr>
            <a:r>
              <a:rPr lang="fr-FR" altLang="en-US" sz="2000" dirty="0" err="1"/>
              <a:t>Synchronous</a:t>
            </a:r>
            <a:r>
              <a:rPr lang="fr-FR" altLang="en-US" sz="2000" dirty="0"/>
              <a:t> (</a:t>
            </a:r>
            <a:r>
              <a:rPr lang="fr-FR" altLang="en-US" sz="2000" dirty="0" err="1"/>
              <a:t>lockstep</a:t>
            </a:r>
            <a:r>
              <a:rPr lang="fr-FR" altLang="en-US" sz="2000" dirty="0"/>
              <a:t>) and </a:t>
            </a:r>
            <a:r>
              <a:rPr lang="fr-FR" altLang="en-US" sz="2000" dirty="0" err="1"/>
              <a:t>deterministic</a:t>
            </a:r>
            <a:r>
              <a:rPr lang="fr-FR" altLang="en-US" sz="2000" dirty="0"/>
              <a:t> </a:t>
            </a:r>
            <a:r>
              <a:rPr lang="fr-FR" altLang="en-US" sz="2000" dirty="0" err="1"/>
              <a:t>execution</a:t>
            </a:r>
            <a:r>
              <a:rPr lang="fr-FR" altLang="en-US" sz="2000" dirty="0"/>
              <a:t> </a:t>
            </a:r>
          </a:p>
          <a:p>
            <a:pPr>
              <a:lnSpc>
                <a:spcPct val="90000"/>
              </a:lnSpc>
            </a:pPr>
            <a:r>
              <a:rPr lang="en-GB" altLang="en-US" sz="2000" dirty="0"/>
              <a:t>Two varieties: Processor Arrays and Vector Pipelines </a:t>
            </a:r>
            <a:endParaRPr lang="fr-FR" altLang="en-US" sz="2000" dirty="0"/>
          </a:p>
        </p:txBody>
      </p:sp>
      <p:pic>
        <p:nvPicPr>
          <p:cNvPr id="48132" name="Picture 4" descr="SIM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7908" y="2415294"/>
            <a:ext cx="4171950" cy="233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42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GB" altLang="ja-JP"/>
              <a:t>Multiple Instruction, Single Data (MISD)</a:t>
            </a:r>
            <a:endParaRPr lang="fr-FR" altLang="en-US"/>
          </a:p>
        </p:txBody>
      </p:sp>
      <p:sp>
        <p:nvSpPr>
          <p:cNvPr id="49155" name="Rectangle 3"/>
          <p:cNvSpPr>
            <a:spLocks noGrp="1" noChangeArrowheads="1"/>
          </p:cNvSpPr>
          <p:nvPr>
            <p:ph type="body" idx="1"/>
          </p:nvPr>
        </p:nvSpPr>
        <p:spPr>
          <a:xfrm>
            <a:off x="838200" y="1690688"/>
            <a:ext cx="7016827" cy="4588926"/>
          </a:xfrm>
        </p:spPr>
        <p:txBody>
          <a:bodyPr>
            <a:normAutofit/>
          </a:bodyPr>
          <a:lstStyle/>
          <a:p>
            <a:r>
              <a:rPr lang="en-GB" altLang="en-US" sz="2400" dirty="0"/>
              <a:t>A single data stream is fed into multiple processing units. </a:t>
            </a:r>
            <a:endParaRPr lang="fr-FR" altLang="en-US" sz="2400" dirty="0"/>
          </a:p>
          <a:p>
            <a:r>
              <a:rPr lang="en-GB" altLang="en-US" sz="2400" dirty="0"/>
              <a:t>Each processing unit operates on the data independently via independent instruction streams. </a:t>
            </a:r>
            <a:endParaRPr lang="fr-FR" altLang="en-US" sz="2400" dirty="0"/>
          </a:p>
          <a:p>
            <a:r>
              <a:rPr lang="en-GB" altLang="en-US" sz="2400" dirty="0"/>
              <a:t>Few actual examples of this class of parallel computer have ever existed. </a:t>
            </a:r>
            <a:r>
              <a:rPr lang="fr-FR" altLang="en-US" sz="2400" dirty="0"/>
              <a:t>One </a:t>
            </a:r>
            <a:r>
              <a:rPr lang="fr-FR" altLang="en-US" sz="2400" dirty="0" err="1"/>
              <a:t>is</a:t>
            </a:r>
            <a:r>
              <a:rPr lang="fr-FR" altLang="en-US" sz="2400" dirty="0"/>
              <a:t> the </a:t>
            </a:r>
            <a:r>
              <a:rPr lang="fr-FR" altLang="en-US" sz="2400" dirty="0" err="1"/>
              <a:t>experimental</a:t>
            </a:r>
            <a:r>
              <a:rPr lang="fr-FR" altLang="en-US" sz="2400" dirty="0"/>
              <a:t> Carnegie-Mellon </a:t>
            </a:r>
            <a:r>
              <a:rPr lang="fr-FR" altLang="en-US" sz="2400" dirty="0" err="1"/>
              <a:t>C.mmp</a:t>
            </a:r>
            <a:r>
              <a:rPr lang="fr-FR" altLang="en-US" sz="2400" dirty="0"/>
              <a:t> computer (1971). </a:t>
            </a:r>
          </a:p>
          <a:p>
            <a:r>
              <a:rPr lang="en-GB" altLang="en-US" sz="2400" dirty="0"/>
              <a:t>Some conceivable uses might be: </a:t>
            </a:r>
            <a:endParaRPr lang="fr-FR" altLang="en-US" sz="2400" dirty="0"/>
          </a:p>
          <a:p>
            <a:pPr lvl="1"/>
            <a:r>
              <a:rPr lang="en-GB" altLang="en-US" sz="2000" dirty="0"/>
              <a:t>multiple frequency filters operating on a single signal stream </a:t>
            </a:r>
            <a:endParaRPr lang="fr-FR" altLang="en-US" sz="2000" dirty="0"/>
          </a:p>
          <a:p>
            <a:r>
              <a:rPr lang="en-GB" altLang="ja-JP" sz="2400" dirty="0"/>
              <a:t>multiple cryptography algorithms attempting to crack a single coded message.</a:t>
            </a:r>
            <a:endParaRPr lang="fr-FR" altLang="en-US" sz="2400" dirty="0"/>
          </a:p>
        </p:txBody>
      </p:sp>
      <p:pic>
        <p:nvPicPr>
          <p:cNvPr id="49156" name="Picture 4" descr="MI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0050" y="2443956"/>
            <a:ext cx="4171950" cy="197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4610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fr-FR" altLang="ja-JP"/>
              <a:t>Multiple Instruction, Multiple Data (MIMD)</a:t>
            </a:r>
            <a:endParaRPr lang="fr-FR" altLang="en-US"/>
          </a:p>
        </p:txBody>
      </p:sp>
      <p:sp>
        <p:nvSpPr>
          <p:cNvPr id="50179" name="Rectangle 3"/>
          <p:cNvSpPr>
            <a:spLocks noGrp="1" noChangeArrowheads="1"/>
          </p:cNvSpPr>
          <p:nvPr>
            <p:ph type="body" idx="1"/>
          </p:nvPr>
        </p:nvSpPr>
        <p:spPr>
          <a:xfrm>
            <a:off x="838200" y="1690687"/>
            <a:ext cx="7181850" cy="4655029"/>
          </a:xfrm>
        </p:spPr>
        <p:txBody>
          <a:bodyPr>
            <a:noAutofit/>
          </a:bodyPr>
          <a:lstStyle/>
          <a:p>
            <a:pPr>
              <a:lnSpc>
                <a:spcPct val="90000"/>
              </a:lnSpc>
            </a:pPr>
            <a:r>
              <a:rPr lang="en-GB" altLang="en-US" sz="2400" dirty="0"/>
              <a:t>Currently, the most common type of parallel computer. Most modern computers fall into this category. </a:t>
            </a:r>
            <a:endParaRPr lang="fr-FR" altLang="en-US" sz="2400" dirty="0"/>
          </a:p>
          <a:p>
            <a:pPr>
              <a:lnSpc>
                <a:spcPct val="90000"/>
              </a:lnSpc>
            </a:pPr>
            <a:r>
              <a:rPr lang="en-GB" altLang="en-US" sz="2400" dirty="0"/>
              <a:t>Multiple Instruction: every processor may be executing a different instruction stream </a:t>
            </a:r>
            <a:endParaRPr lang="fr-FR" altLang="en-US" sz="2400" dirty="0"/>
          </a:p>
          <a:p>
            <a:pPr>
              <a:lnSpc>
                <a:spcPct val="90000"/>
              </a:lnSpc>
            </a:pPr>
            <a:r>
              <a:rPr lang="en-GB" altLang="en-US" sz="2400" dirty="0"/>
              <a:t>Multiple Data: every processor may be working with a different data stream </a:t>
            </a:r>
            <a:endParaRPr lang="fr-FR" altLang="en-US" sz="2400" dirty="0"/>
          </a:p>
          <a:p>
            <a:pPr>
              <a:lnSpc>
                <a:spcPct val="90000"/>
              </a:lnSpc>
            </a:pPr>
            <a:r>
              <a:rPr lang="en-GB" altLang="en-US" sz="2400" dirty="0"/>
              <a:t>Execution can be synchronous or asynchronous, deterministic or non-deterministic </a:t>
            </a:r>
            <a:endParaRPr lang="fr-FR" altLang="en-US" sz="2400" dirty="0"/>
          </a:p>
          <a:p>
            <a:pPr>
              <a:lnSpc>
                <a:spcPct val="90000"/>
              </a:lnSpc>
            </a:pPr>
            <a:r>
              <a:rPr lang="en-GB" altLang="ja-JP" sz="2400" dirty="0"/>
              <a:t>Examples: most current supercomputers, networked parallel computer "grids" and multi-processor SMP computers - including some types of PCs.</a:t>
            </a:r>
            <a:r>
              <a:rPr lang="fr-FR" altLang="ja-JP" sz="2400" dirty="0"/>
              <a:t> </a:t>
            </a:r>
            <a:endParaRPr lang="fr-FR" altLang="en-US" sz="2400" dirty="0"/>
          </a:p>
        </p:txBody>
      </p:sp>
      <p:pic>
        <p:nvPicPr>
          <p:cNvPr id="50180" name="Picture 4" descr="MIM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0050" y="1985638"/>
            <a:ext cx="4171950" cy="233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9112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Grp="1" noChangeArrowheads="1"/>
          </p:cNvSpPr>
          <p:nvPr>
            <p:ph type="body" idx="1"/>
          </p:nvPr>
        </p:nvSpPr>
        <p:spPr>
          <a:xfrm>
            <a:off x="0" y="0"/>
            <a:ext cx="6096000" cy="6858000"/>
          </a:xfrm>
        </p:spPr>
        <p:txBody>
          <a:bodyPr>
            <a:normAutofit/>
          </a:bodyPr>
          <a:lstStyle/>
          <a:p>
            <a:pPr>
              <a:lnSpc>
                <a:spcPct val="90000"/>
              </a:lnSpc>
            </a:pPr>
            <a:r>
              <a:rPr lang="en-GB" altLang="en-US" sz="2200" b="1" dirty="0"/>
              <a:t>Task </a:t>
            </a:r>
            <a:endParaRPr lang="en-GB" altLang="en-US" sz="2200" dirty="0"/>
          </a:p>
          <a:p>
            <a:pPr lvl="1">
              <a:lnSpc>
                <a:spcPct val="90000"/>
              </a:lnSpc>
            </a:pPr>
            <a:r>
              <a:rPr lang="en-GB" altLang="en-US" sz="2200" dirty="0"/>
              <a:t>A logically discrete section of computational work. A task is typically a program or program-like set of instructions that is executed by a processor. </a:t>
            </a:r>
            <a:endParaRPr lang="en-GB" altLang="en-US" sz="2200" b="1" dirty="0"/>
          </a:p>
          <a:p>
            <a:pPr>
              <a:lnSpc>
                <a:spcPct val="90000"/>
              </a:lnSpc>
            </a:pPr>
            <a:r>
              <a:rPr lang="en-GB" altLang="en-US" sz="2200" b="1" dirty="0"/>
              <a:t>Parallel Task </a:t>
            </a:r>
            <a:endParaRPr lang="en-GB" altLang="en-US" sz="2200" dirty="0"/>
          </a:p>
          <a:p>
            <a:pPr lvl="1">
              <a:lnSpc>
                <a:spcPct val="90000"/>
              </a:lnSpc>
            </a:pPr>
            <a:r>
              <a:rPr lang="en-GB" altLang="en-US" sz="2200" dirty="0"/>
              <a:t>A task that can be executed by multiple processors safely (yields correct results) </a:t>
            </a:r>
            <a:endParaRPr lang="en-GB" altLang="en-US" sz="2200" b="1" dirty="0"/>
          </a:p>
          <a:p>
            <a:pPr>
              <a:lnSpc>
                <a:spcPct val="90000"/>
              </a:lnSpc>
            </a:pPr>
            <a:r>
              <a:rPr lang="en-GB" altLang="en-US" sz="2200" b="1" dirty="0"/>
              <a:t>Serial Execution </a:t>
            </a:r>
            <a:endParaRPr lang="en-GB" altLang="en-US" sz="2200" dirty="0"/>
          </a:p>
          <a:p>
            <a:pPr lvl="1">
              <a:lnSpc>
                <a:spcPct val="90000"/>
              </a:lnSpc>
            </a:pPr>
            <a:r>
              <a:rPr lang="en-GB" altLang="en-US" sz="2200" dirty="0"/>
              <a:t>Execution of a program sequentially, one statement at a time. In the simplest sense, this is what happens on a one processor machine. However, virtually all parallel tasks will have sections of a parallel program that must be executed serially. </a:t>
            </a:r>
            <a:endParaRPr lang="en-GB" altLang="en-US" sz="2200" dirty="0" smtClean="0"/>
          </a:p>
          <a:p>
            <a:pPr>
              <a:lnSpc>
                <a:spcPct val="80000"/>
              </a:lnSpc>
            </a:pPr>
            <a:r>
              <a:rPr lang="en-GB" altLang="en-US" sz="2200" b="1" dirty="0" smtClean="0"/>
              <a:t>Parallel Execution </a:t>
            </a:r>
            <a:endParaRPr lang="en-GB" altLang="en-US" sz="2200" dirty="0" smtClean="0"/>
          </a:p>
          <a:p>
            <a:pPr lvl="1">
              <a:lnSpc>
                <a:spcPct val="80000"/>
              </a:lnSpc>
            </a:pPr>
            <a:r>
              <a:rPr lang="en-GB" altLang="en-US" sz="2200" dirty="0" smtClean="0"/>
              <a:t>Execution of a program by more than one task, with each task being able to execute the same or different statement at the same moment in time. </a:t>
            </a:r>
            <a:endParaRPr lang="en-GB" altLang="en-US" sz="2200" b="1" dirty="0" smtClean="0"/>
          </a:p>
        </p:txBody>
      </p:sp>
      <p:sp>
        <p:nvSpPr>
          <p:cNvPr id="6" name="Rectangle 3"/>
          <p:cNvSpPr txBox="1">
            <a:spLocks noChangeArrowheads="1"/>
          </p:cNvSpPr>
          <p:nvPr/>
        </p:nvSpPr>
        <p:spPr>
          <a:xfrm>
            <a:off x="6096000" y="0"/>
            <a:ext cx="6096000" cy="6858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80000"/>
              </a:lnSpc>
            </a:pPr>
            <a:r>
              <a:rPr lang="en-GB" altLang="en-US" sz="2200" b="1" dirty="0" smtClean="0"/>
              <a:t>Shared Memory </a:t>
            </a:r>
            <a:endParaRPr lang="en-GB" altLang="en-US" sz="2200" dirty="0" smtClean="0"/>
          </a:p>
          <a:p>
            <a:pPr lvl="1">
              <a:lnSpc>
                <a:spcPct val="80000"/>
              </a:lnSpc>
            </a:pPr>
            <a:r>
              <a:rPr lang="en-GB" altLang="en-US" sz="2200" dirty="0" smtClean="0"/>
              <a:t>From a strictly hardware point of view, describes a computer architecture where all processors have direct (usually bus based) access to common physical memory. In a programming sense, it describes a model where parallel tasks all have the same "picture" of memory and can directly address and access the same logical memory locations regardless of where the physical memory actually exists. </a:t>
            </a:r>
            <a:endParaRPr lang="en-GB" altLang="en-US" sz="2200" b="1" dirty="0" smtClean="0"/>
          </a:p>
          <a:p>
            <a:pPr>
              <a:lnSpc>
                <a:spcPct val="80000"/>
              </a:lnSpc>
            </a:pPr>
            <a:r>
              <a:rPr lang="en-GB" altLang="en-US" sz="2200" b="1" dirty="0" smtClean="0"/>
              <a:t>Distributed Memory </a:t>
            </a:r>
            <a:endParaRPr lang="en-GB" altLang="en-US" sz="2200" dirty="0" smtClean="0"/>
          </a:p>
          <a:p>
            <a:pPr lvl="1">
              <a:lnSpc>
                <a:spcPct val="80000"/>
              </a:lnSpc>
            </a:pPr>
            <a:r>
              <a:rPr lang="en-GB" altLang="en-US" sz="2200" dirty="0" smtClean="0"/>
              <a:t>In hardware, refers to network based memory access for physical memory that is not common. As a programming model, tasks can only logically "see" local machine memory and must use communications to access memory on other machines where other tasks are executing. </a:t>
            </a:r>
            <a:endParaRPr lang="fr-FR" altLang="en-US" sz="2200" dirty="0"/>
          </a:p>
        </p:txBody>
      </p:sp>
    </p:spTree>
    <p:extLst>
      <p:ext uri="{BB962C8B-B14F-4D97-AF65-F5344CB8AC3E}">
        <p14:creationId xmlns:p14="http://schemas.microsoft.com/office/powerpoint/2010/main" val="232467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3"/>
          <p:cNvSpPr>
            <a:spLocks noGrp="1" noChangeArrowheads="1"/>
          </p:cNvSpPr>
          <p:nvPr>
            <p:ph type="body" idx="1"/>
          </p:nvPr>
        </p:nvSpPr>
        <p:spPr>
          <a:xfrm>
            <a:off x="0" y="0"/>
            <a:ext cx="6096000" cy="6858000"/>
          </a:xfrm>
        </p:spPr>
        <p:txBody>
          <a:bodyPr>
            <a:normAutofit/>
          </a:bodyPr>
          <a:lstStyle/>
          <a:p>
            <a:pPr>
              <a:lnSpc>
                <a:spcPct val="90000"/>
              </a:lnSpc>
            </a:pPr>
            <a:r>
              <a:rPr lang="en-GB" altLang="en-US" sz="2000" b="1" dirty="0"/>
              <a:t>Communications </a:t>
            </a:r>
            <a:endParaRPr lang="en-GB" altLang="en-US" sz="2000" dirty="0"/>
          </a:p>
          <a:p>
            <a:pPr lvl="1">
              <a:lnSpc>
                <a:spcPct val="90000"/>
              </a:lnSpc>
            </a:pPr>
            <a:r>
              <a:rPr lang="en-GB" altLang="en-US" sz="2000" dirty="0"/>
              <a:t>Parallel tasks typically need to exchange data. There are several ways this can be accomplished, such as through a shared memory bus or over a network, however the actual event of data exchange is commonly referred to as communications regardless of the method employed. </a:t>
            </a:r>
            <a:endParaRPr lang="en-GB" altLang="en-US" sz="2000" b="1" dirty="0"/>
          </a:p>
          <a:p>
            <a:pPr>
              <a:lnSpc>
                <a:spcPct val="90000"/>
              </a:lnSpc>
            </a:pPr>
            <a:r>
              <a:rPr lang="en-GB" altLang="en-US" sz="2000" b="1" dirty="0"/>
              <a:t>Synchronization </a:t>
            </a:r>
            <a:endParaRPr lang="en-GB" altLang="en-US" sz="2000" dirty="0"/>
          </a:p>
          <a:p>
            <a:pPr lvl="1">
              <a:lnSpc>
                <a:spcPct val="90000"/>
              </a:lnSpc>
            </a:pPr>
            <a:r>
              <a:rPr lang="en-GB" altLang="en-US" sz="2000" dirty="0"/>
              <a:t>The coordination of parallel tasks in real time, very often associated with communications. Often implemented by establishing a synchronization point within an application where a task may not proceed further until another task(s) reaches the same or logically equivalent point. </a:t>
            </a:r>
            <a:endParaRPr lang="en-GB" altLang="ja-JP" sz="2000" dirty="0"/>
          </a:p>
          <a:p>
            <a:pPr lvl="1">
              <a:lnSpc>
                <a:spcPct val="90000"/>
              </a:lnSpc>
            </a:pPr>
            <a:r>
              <a:rPr lang="en-GB" altLang="ja-JP" sz="2000" dirty="0"/>
              <a:t>Synchronization usually involves waiting by at least one task, and can therefore cause a parallel application's wall clock execution time to increase.</a:t>
            </a:r>
            <a:r>
              <a:rPr lang="fr-FR" altLang="ja-JP" sz="2000" dirty="0"/>
              <a:t> </a:t>
            </a:r>
            <a:endParaRPr lang="fr-FR" altLang="en-US" sz="2000" dirty="0"/>
          </a:p>
        </p:txBody>
      </p:sp>
      <p:sp>
        <p:nvSpPr>
          <p:cNvPr id="4" name="Rectangle 3"/>
          <p:cNvSpPr txBox="1">
            <a:spLocks noChangeArrowheads="1"/>
          </p:cNvSpPr>
          <p:nvPr/>
        </p:nvSpPr>
        <p:spPr>
          <a:xfrm>
            <a:off x="6096000" y="1"/>
            <a:ext cx="6096000" cy="6858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altLang="en-US" sz="2000" b="1" dirty="0" smtClean="0"/>
              <a:t>Granularity </a:t>
            </a:r>
            <a:endParaRPr lang="en-GB" altLang="en-US" sz="2000" dirty="0" smtClean="0"/>
          </a:p>
          <a:p>
            <a:pPr lvl="1"/>
            <a:r>
              <a:rPr lang="en-GB" altLang="en-US" sz="2000" dirty="0" smtClean="0"/>
              <a:t>In parallel computing, granularity is a qualitative measure of the ratio of computation to communication. </a:t>
            </a:r>
            <a:endParaRPr lang="en-GB" altLang="en-US" sz="2000" b="1" i="1" dirty="0" smtClean="0"/>
          </a:p>
          <a:p>
            <a:pPr lvl="1"/>
            <a:r>
              <a:rPr lang="en-GB" altLang="en-US" sz="2000" b="1" i="1" dirty="0" smtClean="0"/>
              <a:t>Coarse: </a:t>
            </a:r>
            <a:r>
              <a:rPr lang="en-GB" altLang="en-US" sz="2000" dirty="0" smtClean="0"/>
              <a:t>relatively large amounts of computational work are done between communication events </a:t>
            </a:r>
            <a:endParaRPr lang="en-GB" altLang="en-US" sz="2000" b="1" i="1" dirty="0" smtClean="0"/>
          </a:p>
          <a:p>
            <a:pPr lvl="1"/>
            <a:r>
              <a:rPr lang="en-GB" altLang="en-US" sz="2000" b="1" i="1" dirty="0" smtClean="0"/>
              <a:t>Fine:</a:t>
            </a:r>
            <a:r>
              <a:rPr lang="en-GB" altLang="en-US" sz="2000" dirty="0" smtClean="0"/>
              <a:t> relatively small amounts of computational work are done between communication events </a:t>
            </a:r>
            <a:endParaRPr lang="en-GB" altLang="en-US" sz="2000" b="1" dirty="0" smtClean="0"/>
          </a:p>
          <a:p>
            <a:r>
              <a:rPr lang="en-GB" altLang="en-US" sz="2000" b="1" dirty="0" smtClean="0"/>
              <a:t>Observed Speedup </a:t>
            </a:r>
            <a:endParaRPr lang="en-GB" altLang="en-US" sz="2000" dirty="0" smtClean="0"/>
          </a:p>
          <a:p>
            <a:pPr lvl="1"/>
            <a:r>
              <a:rPr lang="en-GB" altLang="en-US" sz="2000" dirty="0" smtClean="0"/>
              <a:t>Observed speedup of a code which has been parallelized, defined as: </a:t>
            </a:r>
          </a:p>
          <a:p>
            <a:pPr lvl="1" algn="ctr">
              <a:buFontTx/>
              <a:buNone/>
            </a:pPr>
            <a:r>
              <a:rPr lang="en-GB" altLang="en-US" sz="2000" dirty="0" smtClean="0"/>
              <a:t>wall-clock time of serial execution</a:t>
            </a:r>
          </a:p>
          <a:p>
            <a:pPr lvl="1" algn="ctr">
              <a:buFontTx/>
              <a:buNone/>
            </a:pPr>
            <a:r>
              <a:rPr lang="en-GB" altLang="en-US" sz="2000" dirty="0" smtClean="0"/>
              <a:t>wall-clock time of parallel execution</a:t>
            </a:r>
          </a:p>
          <a:p>
            <a:pPr lvl="1"/>
            <a:r>
              <a:rPr lang="en-GB" altLang="en-US" sz="2000" dirty="0" smtClean="0"/>
              <a:t>One of the simplest and most widely used indicators for a parallel program's performance. </a:t>
            </a:r>
            <a:endParaRPr lang="fr-FR" altLang="en-US" sz="2000" dirty="0"/>
          </a:p>
        </p:txBody>
      </p:sp>
    </p:spTree>
    <p:extLst>
      <p:ext uri="{BB962C8B-B14F-4D97-AF65-F5344CB8AC3E}">
        <p14:creationId xmlns:p14="http://schemas.microsoft.com/office/powerpoint/2010/main" val="1109211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p:cNvSpPr>
            <a:spLocks noGrp="1" noChangeArrowheads="1"/>
          </p:cNvSpPr>
          <p:nvPr>
            <p:ph type="body" idx="1"/>
          </p:nvPr>
        </p:nvSpPr>
        <p:spPr>
          <a:xfrm>
            <a:off x="0" y="0"/>
            <a:ext cx="6096000" cy="6858000"/>
          </a:xfrm>
        </p:spPr>
        <p:txBody>
          <a:bodyPr>
            <a:normAutofit/>
          </a:bodyPr>
          <a:lstStyle/>
          <a:p>
            <a:r>
              <a:rPr lang="en-GB" altLang="en-US" sz="2000" b="1" dirty="0"/>
              <a:t>Parallel Overhead </a:t>
            </a:r>
            <a:endParaRPr lang="en-GB" altLang="en-US" sz="2000" dirty="0"/>
          </a:p>
          <a:p>
            <a:pPr lvl="1"/>
            <a:r>
              <a:rPr lang="en-GB" altLang="en-US" sz="2000" dirty="0"/>
              <a:t>The amount of time required to coordinate parallel tasks, as opposed to doing useful work. </a:t>
            </a:r>
            <a:r>
              <a:rPr lang="fr-FR" altLang="en-US" sz="2000" dirty="0" err="1"/>
              <a:t>Parallel</a:t>
            </a:r>
            <a:r>
              <a:rPr lang="fr-FR" altLang="en-US" sz="2000" dirty="0"/>
              <a:t> </a:t>
            </a:r>
            <a:r>
              <a:rPr lang="fr-FR" altLang="en-US" sz="2000" dirty="0" err="1"/>
              <a:t>overhead</a:t>
            </a:r>
            <a:r>
              <a:rPr lang="fr-FR" altLang="en-US" sz="2000" dirty="0"/>
              <a:t> </a:t>
            </a:r>
            <a:r>
              <a:rPr lang="fr-FR" altLang="en-US" sz="2000" dirty="0" err="1"/>
              <a:t>can</a:t>
            </a:r>
            <a:r>
              <a:rPr lang="fr-FR" altLang="en-US" sz="2000" dirty="0"/>
              <a:t> </a:t>
            </a:r>
            <a:r>
              <a:rPr lang="fr-FR" altLang="en-US" sz="2000" dirty="0" err="1"/>
              <a:t>include</a:t>
            </a:r>
            <a:r>
              <a:rPr lang="fr-FR" altLang="en-US" sz="2000" dirty="0"/>
              <a:t> </a:t>
            </a:r>
            <a:r>
              <a:rPr lang="fr-FR" altLang="en-US" sz="2000" dirty="0" err="1"/>
              <a:t>factors</a:t>
            </a:r>
            <a:r>
              <a:rPr lang="fr-FR" altLang="en-US" sz="2000" dirty="0"/>
              <a:t> </a:t>
            </a:r>
            <a:r>
              <a:rPr lang="fr-FR" altLang="en-US" sz="2000" dirty="0" err="1"/>
              <a:t>such</a:t>
            </a:r>
            <a:r>
              <a:rPr lang="fr-FR" altLang="en-US" sz="2000" dirty="0"/>
              <a:t> as: </a:t>
            </a:r>
          </a:p>
          <a:p>
            <a:pPr lvl="2"/>
            <a:r>
              <a:rPr lang="fr-FR" altLang="en-US" dirty="0" err="1"/>
              <a:t>Task</a:t>
            </a:r>
            <a:r>
              <a:rPr lang="fr-FR" altLang="en-US" dirty="0"/>
              <a:t> start-up time </a:t>
            </a:r>
          </a:p>
          <a:p>
            <a:pPr lvl="2"/>
            <a:r>
              <a:rPr lang="fr-FR" altLang="en-US" dirty="0" err="1"/>
              <a:t>Synchronizations</a:t>
            </a:r>
            <a:r>
              <a:rPr lang="fr-FR" altLang="en-US" dirty="0"/>
              <a:t> </a:t>
            </a:r>
          </a:p>
          <a:p>
            <a:pPr lvl="2"/>
            <a:r>
              <a:rPr lang="fr-FR" altLang="en-US" dirty="0"/>
              <a:t>Data communications </a:t>
            </a:r>
            <a:endParaRPr lang="en-GB" altLang="en-US" dirty="0"/>
          </a:p>
          <a:p>
            <a:pPr lvl="2"/>
            <a:r>
              <a:rPr lang="en-GB" altLang="en-US" dirty="0"/>
              <a:t>Software overhead imposed by parallel compilers, libraries, tools, operating system, etc. </a:t>
            </a:r>
            <a:endParaRPr lang="fr-FR" altLang="en-US" dirty="0"/>
          </a:p>
          <a:p>
            <a:pPr lvl="2"/>
            <a:r>
              <a:rPr lang="fr-FR" altLang="en-US" dirty="0" err="1"/>
              <a:t>Task</a:t>
            </a:r>
            <a:r>
              <a:rPr lang="fr-FR" altLang="en-US" dirty="0"/>
              <a:t> </a:t>
            </a:r>
            <a:r>
              <a:rPr lang="fr-FR" altLang="en-US" dirty="0" err="1"/>
              <a:t>termination</a:t>
            </a:r>
            <a:r>
              <a:rPr lang="fr-FR" altLang="en-US" dirty="0"/>
              <a:t> time </a:t>
            </a:r>
            <a:endParaRPr lang="fr-FR" altLang="en-US" b="1" dirty="0"/>
          </a:p>
          <a:p>
            <a:r>
              <a:rPr lang="fr-FR" altLang="en-US" sz="2000" b="1" dirty="0" err="1"/>
              <a:t>Massively</a:t>
            </a:r>
            <a:r>
              <a:rPr lang="fr-FR" altLang="en-US" sz="2000" b="1" dirty="0"/>
              <a:t> </a:t>
            </a:r>
            <a:r>
              <a:rPr lang="fr-FR" altLang="en-US" sz="2000" b="1" dirty="0" err="1"/>
              <a:t>Parallel</a:t>
            </a:r>
            <a:r>
              <a:rPr lang="fr-FR" altLang="en-US" sz="2000" b="1" dirty="0"/>
              <a:t> </a:t>
            </a:r>
            <a:endParaRPr lang="en-GB" altLang="en-US" sz="2000" dirty="0"/>
          </a:p>
          <a:p>
            <a:pPr lvl="1"/>
            <a:r>
              <a:rPr lang="en-GB" altLang="en-US" sz="2000" dirty="0"/>
              <a:t>Refers to the hardware that comprises a given parallel system - having many processors. The meaning of many keeps increasing, but currently BG/L pushes this number to 6 digits. </a:t>
            </a:r>
            <a:endParaRPr lang="fr-FR" altLang="en-US" sz="2000" dirty="0"/>
          </a:p>
        </p:txBody>
      </p:sp>
      <p:sp>
        <p:nvSpPr>
          <p:cNvPr id="4" name="Rectangle 3"/>
          <p:cNvSpPr txBox="1">
            <a:spLocks noChangeArrowheads="1"/>
          </p:cNvSpPr>
          <p:nvPr/>
        </p:nvSpPr>
        <p:spPr>
          <a:xfrm>
            <a:off x="6096000" y="0"/>
            <a:ext cx="6096000" cy="6858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altLang="en-US" sz="2000" b="1" dirty="0" smtClean="0"/>
              <a:t>Scalability </a:t>
            </a:r>
            <a:endParaRPr lang="en-GB" altLang="en-US" sz="2000" dirty="0" smtClean="0"/>
          </a:p>
          <a:p>
            <a:pPr lvl="1"/>
            <a:r>
              <a:rPr lang="en-GB" altLang="en-US" sz="2000" dirty="0" smtClean="0"/>
              <a:t>Refers to a parallel system's (hardware and/or software) ability to demonstrate a proportionate increase in parallel speedup with the addition of more processors. </a:t>
            </a:r>
            <a:r>
              <a:rPr lang="fr-FR" altLang="en-US" sz="2000" dirty="0" err="1" smtClean="0"/>
              <a:t>Factors</a:t>
            </a:r>
            <a:r>
              <a:rPr lang="fr-FR" altLang="en-US" sz="2000" dirty="0" smtClean="0"/>
              <a:t> </a:t>
            </a:r>
            <a:r>
              <a:rPr lang="fr-FR" altLang="en-US" sz="2000" dirty="0" err="1" smtClean="0"/>
              <a:t>that</a:t>
            </a:r>
            <a:r>
              <a:rPr lang="fr-FR" altLang="en-US" sz="2000" dirty="0" smtClean="0"/>
              <a:t> </a:t>
            </a:r>
            <a:r>
              <a:rPr lang="fr-FR" altLang="en-US" sz="2000" dirty="0" err="1" smtClean="0"/>
              <a:t>contribute</a:t>
            </a:r>
            <a:r>
              <a:rPr lang="fr-FR" altLang="en-US" sz="2000" dirty="0" smtClean="0"/>
              <a:t> to </a:t>
            </a:r>
            <a:r>
              <a:rPr lang="fr-FR" altLang="en-US" sz="2000" dirty="0" err="1" smtClean="0"/>
              <a:t>scalability</a:t>
            </a:r>
            <a:r>
              <a:rPr lang="fr-FR" altLang="en-US" sz="2000" dirty="0" smtClean="0"/>
              <a:t> </a:t>
            </a:r>
            <a:r>
              <a:rPr lang="fr-FR" altLang="en-US" sz="2000" dirty="0" err="1" smtClean="0"/>
              <a:t>include</a:t>
            </a:r>
            <a:r>
              <a:rPr lang="fr-FR" altLang="en-US" sz="2000" dirty="0" smtClean="0"/>
              <a:t>: </a:t>
            </a:r>
            <a:endParaRPr lang="en-GB" altLang="en-US" sz="2000" dirty="0" smtClean="0"/>
          </a:p>
          <a:p>
            <a:pPr lvl="2"/>
            <a:r>
              <a:rPr lang="en-GB" altLang="en-US" dirty="0" smtClean="0"/>
              <a:t>Hardware - particularly memory-</a:t>
            </a:r>
            <a:r>
              <a:rPr lang="en-GB" altLang="en-US" dirty="0" err="1" smtClean="0"/>
              <a:t>cpu</a:t>
            </a:r>
            <a:r>
              <a:rPr lang="en-GB" altLang="en-US" dirty="0" smtClean="0"/>
              <a:t> bandwidths and network communications </a:t>
            </a:r>
            <a:endParaRPr lang="fr-FR" altLang="en-US" dirty="0" smtClean="0"/>
          </a:p>
          <a:p>
            <a:pPr lvl="2"/>
            <a:r>
              <a:rPr lang="fr-FR" altLang="en-US" dirty="0" smtClean="0"/>
              <a:t>Application </a:t>
            </a:r>
            <a:r>
              <a:rPr lang="fr-FR" altLang="en-US" dirty="0" err="1" smtClean="0"/>
              <a:t>algorithm</a:t>
            </a:r>
            <a:r>
              <a:rPr lang="fr-FR" altLang="en-US" dirty="0" smtClean="0"/>
              <a:t> </a:t>
            </a:r>
          </a:p>
          <a:p>
            <a:pPr lvl="2"/>
            <a:r>
              <a:rPr lang="fr-FR" altLang="en-US" dirty="0" err="1" smtClean="0"/>
              <a:t>Parallel</a:t>
            </a:r>
            <a:r>
              <a:rPr lang="fr-FR" altLang="en-US" dirty="0" smtClean="0"/>
              <a:t> </a:t>
            </a:r>
            <a:r>
              <a:rPr lang="fr-FR" altLang="en-US" dirty="0" err="1" smtClean="0"/>
              <a:t>overhead</a:t>
            </a:r>
            <a:r>
              <a:rPr lang="fr-FR" altLang="en-US" dirty="0" smtClean="0"/>
              <a:t> </a:t>
            </a:r>
            <a:r>
              <a:rPr lang="fr-FR" altLang="en-US" dirty="0" err="1" smtClean="0"/>
              <a:t>related</a:t>
            </a:r>
            <a:r>
              <a:rPr lang="fr-FR" altLang="en-US" dirty="0" smtClean="0"/>
              <a:t> </a:t>
            </a:r>
            <a:endParaRPr lang="en-GB" altLang="en-US" dirty="0" smtClean="0"/>
          </a:p>
          <a:p>
            <a:pPr lvl="2"/>
            <a:r>
              <a:rPr lang="en-GB" altLang="en-US" dirty="0" smtClean="0"/>
              <a:t>Characteristics of your specific application and coding </a:t>
            </a:r>
            <a:endParaRPr lang="fr-FR" altLang="en-US" dirty="0"/>
          </a:p>
        </p:txBody>
      </p:sp>
    </p:spTree>
    <p:extLst>
      <p:ext uri="{BB962C8B-B14F-4D97-AF65-F5344CB8AC3E}">
        <p14:creationId xmlns:p14="http://schemas.microsoft.com/office/powerpoint/2010/main" val="376888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Rectangle 4"/>
          <p:cNvSpPr>
            <a:spLocks noGrp="1" noChangeArrowheads="1"/>
          </p:cNvSpPr>
          <p:nvPr>
            <p:ph type="ctrTitle"/>
          </p:nvPr>
        </p:nvSpPr>
        <p:spPr/>
        <p:txBody>
          <a:bodyPr/>
          <a:lstStyle/>
          <a:p>
            <a:r>
              <a:rPr lang="fr-FR" altLang="ja-JP"/>
              <a:t>Parallel Computer Memory Architectures</a:t>
            </a:r>
            <a:endParaRPr lang="fr-FR" altLang="en-US"/>
          </a:p>
        </p:txBody>
      </p:sp>
      <p:sp>
        <p:nvSpPr>
          <p:cNvPr id="57349" name="Rectangle 5"/>
          <p:cNvSpPr>
            <a:spLocks noGrp="1" noChangeArrowheads="1"/>
          </p:cNvSpPr>
          <p:nvPr>
            <p:ph type="subTitle" idx="1"/>
          </p:nvPr>
        </p:nvSpPr>
        <p:spPr/>
        <p:txBody>
          <a:bodyPr/>
          <a:lstStyle/>
          <a:p>
            <a:endParaRPr lang="en-US" altLang="en-US"/>
          </a:p>
        </p:txBody>
      </p:sp>
    </p:spTree>
    <p:extLst>
      <p:ext uri="{BB962C8B-B14F-4D97-AF65-F5344CB8AC3E}">
        <p14:creationId xmlns:p14="http://schemas.microsoft.com/office/powerpoint/2010/main" val="1050144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fr-FR" altLang="en-US"/>
              <a:t>Memory architectures</a:t>
            </a:r>
          </a:p>
        </p:txBody>
      </p:sp>
      <p:sp>
        <p:nvSpPr>
          <p:cNvPr id="65539" name="Rectangle 3"/>
          <p:cNvSpPr>
            <a:spLocks noGrp="1" noChangeArrowheads="1"/>
          </p:cNvSpPr>
          <p:nvPr>
            <p:ph type="body" idx="1"/>
          </p:nvPr>
        </p:nvSpPr>
        <p:spPr/>
        <p:txBody>
          <a:bodyPr/>
          <a:lstStyle/>
          <a:p>
            <a:r>
              <a:rPr lang="fr-FR" altLang="en-US"/>
              <a:t>Shared Memory</a:t>
            </a:r>
          </a:p>
          <a:p>
            <a:r>
              <a:rPr lang="fr-FR" altLang="en-US"/>
              <a:t>Distributed Memory</a:t>
            </a:r>
          </a:p>
          <a:p>
            <a:r>
              <a:rPr lang="fr-FR" altLang="en-US"/>
              <a:t>Hybrid Distributed-Shared Memory</a:t>
            </a:r>
          </a:p>
          <a:p>
            <a:endParaRPr lang="fr-FR" altLang="en-US"/>
          </a:p>
        </p:txBody>
      </p:sp>
    </p:spTree>
    <p:extLst>
      <p:ext uri="{BB962C8B-B14F-4D97-AF65-F5344CB8AC3E}">
        <p14:creationId xmlns:p14="http://schemas.microsoft.com/office/powerpoint/2010/main" val="1764471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fr-FR" altLang="en-US"/>
              <a:t>Shared Memory</a:t>
            </a:r>
          </a:p>
        </p:txBody>
      </p:sp>
      <p:sp>
        <p:nvSpPr>
          <p:cNvPr id="59395" name="Rectangle 3"/>
          <p:cNvSpPr>
            <a:spLocks noGrp="1" noChangeArrowheads="1"/>
          </p:cNvSpPr>
          <p:nvPr>
            <p:ph type="body" idx="1"/>
          </p:nvPr>
        </p:nvSpPr>
        <p:spPr>
          <a:xfrm>
            <a:off x="4891488" y="3429000"/>
            <a:ext cx="7300512" cy="3240089"/>
          </a:xfrm>
        </p:spPr>
        <p:txBody>
          <a:bodyPr/>
          <a:lstStyle/>
          <a:p>
            <a:r>
              <a:rPr lang="en-GB" altLang="en-US" sz="2000" dirty="0"/>
              <a:t>Shared memory parallel computers vary widely, but generally have in common the ability for all processors to access all memory as global address space. </a:t>
            </a:r>
          </a:p>
          <a:p>
            <a:r>
              <a:rPr lang="en-GB" altLang="en-US" sz="2000" dirty="0"/>
              <a:t>Multiple processors can operate independently but share the same memory resources. </a:t>
            </a:r>
            <a:endParaRPr lang="fr-FR" altLang="en-US" sz="2000" dirty="0"/>
          </a:p>
          <a:p>
            <a:r>
              <a:rPr lang="en-GB" altLang="en-US" sz="2000" dirty="0"/>
              <a:t>Changes in a memory location effected by one processor are visible to all other processors. </a:t>
            </a:r>
            <a:endParaRPr lang="fr-FR" altLang="en-US" sz="2000" dirty="0"/>
          </a:p>
          <a:p>
            <a:r>
              <a:rPr lang="en-GB" altLang="ja-JP" sz="2000" dirty="0"/>
              <a:t>Shared memory machines can be divided into two main classes based upon memory access times: </a:t>
            </a:r>
            <a:r>
              <a:rPr lang="en-GB" altLang="ja-JP" sz="2000" b="1" i="1" dirty="0"/>
              <a:t>UMA</a:t>
            </a:r>
            <a:r>
              <a:rPr lang="en-GB" altLang="ja-JP" sz="2000" dirty="0"/>
              <a:t> and </a:t>
            </a:r>
            <a:r>
              <a:rPr lang="en-GB" altLang="ja-JP" sz="2000" b="1" i="1" dirty="0"/>
              <a:t>NUMA</a:t>
            </a:r>
            <a:r>
              <a:rPr lang="en-GB" altLang="ja-JP" sz="2000" dirty="0"/>
              <a:t>. </a:t>
            </a:r>
            <a:endParaRPr lang="fr-FR" altLang="en-US" sz="2000" dirty="0"/>
          </a:p>
        </p:txBody>
      </p:sp>
      <p:pic>
        <p:nvPicPr>
          <p:cNvPr id="59396" name="Picture 4" descr="Shared memory architecture"/>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2612" y="1977739"/>
            <a:ext cx="3651250" cy="251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4919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fr-FR" altLang="en-US"/>
              <a:t>Shared Memory : UMA vs. NUMA</a:t>
            </a:r>
          </a:p>
        </p:txBody>
      </p:sp>
      <p:sp>
        <p:nvSpPr>
          <p:cNvPr id="60419" name="Rectangle 3"/>
          <p:cNvSpPr>
            <a:spLocks noGrp="1" noChangeArrowheads="1"/>
          </p:cNvSpPr>
          <p:nvPr>
            <p:ph type="body" idx="1"/>
          </p:nvPr>
        </p:nvSpPr>
        <p:spPr/>
        <p:txBody>
          <a:bodyPr/>
          <a:lstStyle/>
          <a:p>
            <a:pPr>
              <a:lnSpc>
                <a:spcPct val="80000"/>
              </a:lnSpc>
            </a:pPr>
            <a:r>
              <a:rPr lang="fr-FR" altLang="en-US" sz="2000"/>
              <a:t>Uniform Memory Access (UMA): </a:t>
            </a:r>
          </a:p>
          <a:p>
            <a:pPr lvl="1">
              <a:lnSpc>
                <a:spcPct val="80000"/>
              </a:lnSpc>
            </a:pPr>
            <a:r>
              <a:rPr lang="en-GB" altLang="en-US" sz="1800"/>
              <a:t>Most commonly represented today by Symmetric Multiprocessor (SMP) machines </a:t>
            </a:r>
            <a:endParaRPr lang="fr-FR" altLang="en-US" sz="1800"/>
          </a:p>
          <a:p>
            <a:pPr lvl="1">
              <a:lnSpc>
                <a:spcPct val="80000"/>
              </a:lnSpc>
            </a:pPr>
            <a:r>
              <a:rPr lang="fr-FR" altLang="en-US" sz="1800"/>
              <a:t>Identical processors </a:t>
            </a:r>
          </a:p>
          <a:p>
            <a:pPr lvl="1">
              <a:lnSpc>
                <a:spcPct val="80000"/>
              </a:lnSpc>
            </a:pPr>
            <a:r>
              <a:rPr lang="en-GB" altLang="en-US" sz="1800"/>
              <a:t>Equal access and access times to memory </a:t>
            </a:r>
            <a:endParaRPr lang="fr-FR" altLang="en-US" sz="1800"/>
          </a:p>
          <a:p>
            <a:pPr lvl="1">
              <a:lnSpc>
                <a:spcPct val="80000"/>
              </a:lnSpc>
            </a:pPr>
            <a:r>
              <a:rPr lang="en-GB" altLang="en-US" sz="1800"/>
              <a:t>Sometimes called CC-UMA - Cache Coherent UMA. Cache coherent means if one processor updates a location in shared memory, all the other processors know about the update. </a:t>
            </a:r>
            <a:r>
              <a:rPr lang="fr-FR" altLang="en-US" sz="1800"/>
              <a:t>Cache coherency is accomplished at the hardware level. </a:t>
            </a:r>
          </a:p>
          <a:p>
            <a:pPr>
              <a:lnSpc>
                <a:spcPct val="80000"/>
              </a:lnSpc>
            </a:pPr>
            <a:r>
              <a:rPr lang="en-GB" altLang="en-US" sz="2000"/>
              <a:t>Non-Uniform Memory Access (NUMA): </a:t>
            </a:r>
            <a:endParaRPr lang="fr-FR" altLang="en-US" sz="2000"/>
          </a:p>
          <a:p>
            <a:pPr lvl="1">
              <a:lnSpc>
                <a:spcPct val="80000"/>
              </a:lnSpc>
            </a:pPr>
            <a:r>
              <a:rPr lang="en-GB" altLang="en-US" sz="1800"/>
              <a:t>Often made by physically linking two or more SMPs </a:t>
            </a:r>
            <a:endParaRPr lang="fr-FR" altLang="en-US" sz="1800"/>
          </a:p>
          <a:p>
            <a:pPr lvl="1">
              <a:lnSpc>
                <a:spcPct val="80000"/>
              </a:lnSpc>
            </a:pPr>
            <a:r>
              <a:rPr lang="en-GB" altLang="en-US" sz="1800"/>
              <a:t>One SMP can directly access memory of another SMP </a:t>
            </a:r>
            <a:endParaRPr lang="fr-FR" altLang="en-US" sz="1800"/>
          </a:p>
          <a:p>
            <a:pPr lvl="1">
              <a:lnSpc>
                <a:spcPct val="80000"/>
              </a:lnSpc>
            </a:pPr>
            <a:r>
              <a:rPr lang="en-GB" altLang="en-US" sz="1800"/>
              <a:t>Not all processors have equal access time to all memories </a:t>
            </a:r>
            <a:endParaRPr lang="fr-FR" altLang="en-US" sz="1800"/>
          </a:p>
          <a:p>
            <a:pPr lvl="1">
              <a:lnSpc>
                <a:spcPct val="80000"/>
              </a:lnSpc>
            </a:pPr>
            <a:r>
              <a:rPr lang="en-GB" altLang="en-US" sz="1800"/>
              <a:t>Memory access across link is slower </a:t>
            </a:r>
            <a:endParaRPr lang="fr-FR" altLang="en-US" sz="1800"/>
          </a:p>
          <a:p>
            <a:pPr lvl="1">
              <a:lnSpc>
                <a:spcPct val="80000"/>
              </a:lnSpc>
            </a:pPr>
            <a:r>
              <a:rPr lang="en-GB" altLang="en-US" sz="1800"/>
              <a:t>If cache coherency is maintained, then may also be called CC-NUMA - Cache Coherent NUMA </a:t>
            </a:r>
            <a:endParaRPr lang="fr-FR" altLang="en-US" sz="1800"/>
          </a:p>
          <a:p>
            <a:pPr>
              <a:lnSpc>
                <a:spcPct val="80000"/>
              </a:lnSpc>
            </a:pPr>
            <a:endParaRPr lang="fr-FR" altLang="en-US" sz="2000"/>
          </a:p>
        </p:txBody>
      </p:sp>
    </p:spTree>
    <p:extLst>
      <p:ext uri="{BB962C8B-B14F-4D97-AF65-F5344CB8AC3E}">
        <p14:creationId xmlns:p14="http://schemas.microsoft.com/office/powerpoint/2010/main" val="390608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fr-FR" altLang="en-US" dirty="0" smtClean="0"/>
              <a:t>Introduction to </a:t>
            </a:r>
            <a:r>
              <a:rPr lang="fr-FR" altLang="en-US" dirty="0" err="1" smtClean="0"/>
              <a:t>Parallel</a:t>
            </a:r>
            <a:r>
              <a:rPr lang="fr-FR" altLang="en-US" dirty="0" smtClean="0"/>
              <a:t> </a:t>
            </a:r>
            <a:r>
              <a:rPr lang="fr-FR" altLang="en-US" dirty="0" err="1" smtClean="0"/>
              <a:t>Coputing</a:t>
            </a:r>
            <a:endParaRPr lang="fr-FR" altLang="en-US" dirty="0"/>
          </a:p>
        </p:txBody>
      </p:sp>
      <p:sp>
        <p:nvSpPr>
          <p:cNvPr id="26627" name="Rectangle 3"/>
          <p:cNvSpPr>
            <a:spLocks noGrp="1" noChangeArrowheads="1"/>
          </p:cNvSpPr>
          <p:nvPr>
            <p:ph type="body" idx="1"/>
          </p:nvPr>
        </p:nvSpPr>
        <p:spPr/>
        <p:txBody>
          <a:bodyPr/>
          <a:lstStyle/>
          <a:p>
            <a:r>
              <a:rPr lang="en-GB" altLang="en-US"/>
              <a:t>Traditionally, software has been written for </a:t>
            </a:r>
            <a:r>
              <a:rPr lang="en-GB" altLang="en-US" b="1" i="1"/>
              <a:t>serial</a:t>
            </a:r>
            <a:r>
              <a:rPr lang="en-GB" altLang="en-US"/>
              <a:t> computation: </a:t>
            </a:r>
            <a:endParaRPr lang="fr-FR" altLang="en-US"/>
          </a:p>
          <a:p>
            <a:pPr lvl="1"/>
            <a:r>
              <a:rPr lang="en-GB" altLang="en-US"/>
              <a:t>To be run on a single computer having a single Central Processing Unit (CPU); </a:t>
            </a:r>
            <a:endParaRPr lang="fr-FR" altLang="en-US"/>
          </a:p>
          <a:p>
            <a:pPr lvl="1"/>
            <a:r>
              <a:rPr lang="en-GB" altLang="en-US"/>
              <a:t>A problem is broken into a discrete series of instructions. </a:t>
            </a:r>
            <a:endParaRPr lang="fr-FR" altLang="en-US"/>
          </a:p>
          <a:p>
            <a:pPr lvl="1"/>
            <a:r>
              <a:rPr lang="en-GB" altLang="en-US"/>
              <a:t>Instructions are executed one after another. </a:t>
            </a:r>
            <a:endParaRPr lang="fr-FR" altLang="en-US"/>
          </a:p>
          <a:p>
            <a:pPr lvl="1"/>
            <a:r>
              <a:rPr lang="en-GB" altLang="en-US"/>
              <a:t>Only one instruction may execute at any moment in time. </a:t>
            </a:r>
            <a:endParaRPr lang="fr-FR" altLang="en-US"/>
          </a:p>
          <a:p>
            <a:endParaRPr lang="fr-FR" altLang="en-US"/>
          </a:p>
        </p:txBody>
      </p:sp>
      <p:pic>
        <p:nvPicPr>
          <p:cNvPr id="26628" name="Picture 4" descr="Serial compu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1" y="4076700"/>
            <a:ext cx="5749925" cy="238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420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fr-FR" altLang="en-US"/>
              <a:t>Shared Memory: Pro and Con</a:t>
            </a:r>
          </a:p>
        </p:txBody>
      </p:sp>
      <p:sp>
        <p:nvSpPr>
          <p:cNvPr id="61443" name="Rectangle 3"/>
          <p:cNvSpPr>
            <a:spLocks noGrp="1" noChangeArrowheads="1"/>
          </p:cNvSpPr>
          <p:nvPr>
            <p:ph type="body" idx="1"/>
          </p:nvPr>
        </p:nvSpPr>
        <p:spPr/>
        <p:txBody>
          <a:bodyPr>
            <a:normAutofit/>
          </a:bodyPr>
          <a:lstStyle/>
          <a:p>
            <a:pPr>
              <a:lnSpc>
                <a:spcPct val="80000"/>
              </a:lnSpc>
            </a:pPr>
            <a:r>
              <a:rPr lang="fr-FR" altLang="en-US" sz="2000" dirty="0" err="1"/>
              <a:t>Advantages</a:t>
            </a:r>
            <a:endParaRPr lang="fr-FR" altLang="en-US" sz="2000" dirty="0"/>
          </a:p>
          <a:p>
            <a:pPr lvl="1">
              <a:lnSpc>
                <a:spcPct val="80000"/>
              </a:lnSpc>
            </a:pPr>
            <a:r>
              <a:rPr lang="en-GB" altLang="en-US" sz="2000" dirty="0"/>
              <a:t>Global address space provides a user-friendly programming perspective to memory </a:t>
            </a:r>
            <a:endParaRPr lang="fr-FR" altLang="en-US" sz="2000" dirty="0"/>
          </a:p>
          <a:p>
            <a:pPr lvl="1">
              <a:lnSpc>
                <a:spcPct val="80000"/>
              </a:lnSpc>
            </a:pPr>
            <a:r>
              <a:rPr lang="en-GB" altLang="en-US" sz="2000" dirty="0"/>
              <a:t>Data sharing between tasks is both fast and uniform due to the proximity of memory to CPUs </a:t>
            </a:r>
            <a:endParaRPr lang="fr-FR" altLang="en-US" sz="2000" dirty="0"/>
          </a:p>
          <a:p>
            <a:pPr>
              <a:lnSpc>
                <a:spcPct val="80000"/>
              </a:lnSpc>
            </a:pPr>
            <a:r>
              <a:rPr lang="fr-FR" altLang="en-US" sz="2000" dirty="0" err="1"/>
              <a:t>Disadvantages</a:t>
            </a:r>
            <a:r>
              <a:rPr lang="fr-FR" altLang="en-US" sz="2000" dirty="0"/>
              <a:t>: </a:t>
            </a:r>
          </a:p>
          <a:p>
            <a:pPr lvl="1">
              <a:lnSpc>
                <a:spcPct val="80000"/>
              </a:lnSpc>
            </a:pPr>
            <a:r>
              <a:rPr lang="en-GB" altLang="en-US" sz="2000" dirty="0"/>
              <a:t>Primary disadvantage is the lack of scalability between memory and CPUs. Adding more CPUs can geometrically increases traffic on the shared memory-CPU path, and for cache coherent systems, geometrically increase traffic associated with cache/memory management. </a:t>
            </a:r>
            <a:endParaRPr lang="fr-FR" altLang="en-US" sz="2000" dirty="0"/>
          </a:p>
          <a:p>
            <a:pPr lvl="1">
              <a:lnSpc>
                <a:spcPct val="80000"/>
              </a:lnSpc>
            </a:pPr>
            <a:r>
              <a:rPr lang="en-GB" altLang="en-US" sz="2000" dirty="0"/>
              <a:t>Programmer responsibility for synchronization constructs that insure "correct" access of global memory. </a:t>
            </a:r>
            <a:endParaRPr lang="fr-FR" altLang="en-US" sz="2000" dirty="0"/>
          </a:p>
          <a:p>
            <a:pPr lvl="1">
              <a:lnSpc>
                <a:spcPct val="80000"/>
              </a:lnSpc>
            </a:pPr>
            <a:r>
              <a:rPr lang="en-GB" altLang="en-US" sz="2000" dirty="0"/>
              <a:t>Expense: it becomes increasingly difficult and expensive to design and produce shared memory machines with ever increasing numbers of processors. </a:t>
            </a:r>
            <a:endParaRPr lang="fr-FR" altLang="en-US" sz="2000" dirty="0"/>
          </a:p>
          <a:p>
            <a:pPr>
              <a:lnSpc>
                <a:spcPct val="80000"/>
              </a:lnSpc>
            </a:pPr>
            <a:endParaRPr lang="fr-FR" altLang="en-US" sz="2000" dirty="0"/>
          </a:p>
        </p:txBody>
      </p:sp>
    </p:spTree>
    <p:extLst>
      <p:ext uri="{BB962C8B-B14F-4D97-AF65-F5344CB8AC3E}">
        <p14:creationId xmlns:p14="http://schemas.microsoft.com/office/powerpoint/2010/main" val="944581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fr-FR" altLang="en-US"/>
              <a:t>Distributed Memory</a:t>
            </a:r>
          </a:p>
        </p:txBody>
      </p:sp>
      <p:sp>
        <p:nvSpPr>
          <p:cNvPr id="64515" name="Rectangle 3"/>
          <p:cNvSpPr>
            <a:spLocks noGrp="1" noChangeArrowheads="1"/>
          </p:cNvSpPr>
          <p:nvPr>
            <p:ph type="body" idx="1"/>
          </p:nvPr>
        </p:nvSpPr>
        <p:spPr>
          <a:xfrm>
            <a:off x="6096000" y="0"/>
            <a:ext cx="6096000" cy="6858000"/>
          </a:xfrm>
        </p:spPr>
        <p:txBody>
          <a:bodyPr>
            <a:noAutofit/>
          </a:bodyPr>
          <a:lstStyle/>
          <a:p>
            <a:pPr>
              <a:lnSpc>
                <a:spcPct val="90000"/>
              </a:lnSpc>
            </a:pPr>
            <a:r>
              <a:rPr lang="en-GB" altLang="en-US" sz="2000" dirty="0"/>
              <a:t>Like shared memory systems, distributed memory systems vary widely but share a common characteristic. Distributed memory systems require a communication network to connect inter-processor memory. </a:t>
            </a:r>
            <a:endParaRPr lang="fr-FR" altLang="en-US" sz="2000" dirty="0"/>
          </a:p>
          <a:p>
            <a:pPr>
              <a:lnSpc>
                <a:spcPct val="90000"/>
              </a:lnSpc>
            </a:pPr>
            <a:r>
              <a:rPr lang="en-GB" altLang="en-US" sz="2000" dirty="0"/>
              <a:t>Processors have their own local memory. Memory addresses in one processor do not map to another processor, so there is no concept of global address space across all processors. </a:t>
            </a:r>
            <a:endParaRPr lang="fr-FR" altLang="en-US" sz="2000" dirty="0"/>
          </a:p>
          <a:p>
            <a:pPr>
              <a:lnSpc>
                <a:spcPct val="90000"/>
              </a:lnSpc>
            </a:pPr>
            <a:r>
              <a:rPr lang="en-GB" altLang="en-US" sz="2000" dirty="0"/>
              <a:t>Because each processor has its own local memory, it operates independently. Changes it makes to its local memory have no effect on the memory of other processors. </a:t>
            </a:r>
            <a:r>
              <a:rPr lang="fr-FR" altLang="en-US" sz="2000" dirty="0" err="1"/>
              <a:t>Hence</a:t>
            </a:r>
            <a:r>
              <a:rPr lang="fr-FR" altLang="en-US" sz="2000" dirty="0"/>
              <a:t>, the concept of cache </a:t>
            </a:r>
            <a:r>
              <a:rPr lang="fr-FR" altLang="en-US" sz="2000" dirty="0" err="1"/>
              <a:t>coherency</a:t>
            </a:r>
            <a:r>
              <a:rPr lang="fr-FR" altLang="en-US" sz="2000" dirty="0"/>
              <a:t> </a:t>
            </a:r>
            <a:r>
              <a:rPr lang="fr-FR" altLang="en-US" sz="2000" dirty="0" err="1"/>
              <a:t>does</a:t>
            </a:r>
            <a:r>
              <a:rPr lang="fr-FR" altLang="en-US" sz="2000" dirty="0"/>
              <a:t> not </a:t>
            </a:r>
            <a:r>
              <a:rPr lang="fr-FR" altLang="en-US" sz="2000" dirty="0" err="1"/>
              <a:t>apply</a:t>
            </a:r>
            <a:r>
              <a:rPr lang="fr-FR" altLang="en-US" sz="2000" dirty="0"/>
              <a:t>. </a:t>
            </a:r>
          </a:p>
          <a:p>
            <a:pPr>
              <a:lnSpc>
                <a:spcPct val="90000"/>
              </a:lnSpc>
            </a:pPr>
            <a:r>
              <a:rPr lang="en-GB" altLang="en-US" sz="2000" dirty="0"/>
              <a:t>When a processor needs access to data in another processor, it is usually the task of the programmer to explicitly define how and when data is communicated. </a:t>
            </a:r>
            <a:r>
              <a:rPr lang="fr-FR" altLang="en-US" sz="2000" dirty="0" err="1"/>
              <a:t>Synchronization</a:t>
            </a:r>
            <a:r>
              <a:rPr lang="fr-FR" altLang="en-US" sz="2000" dirty="0"/>
              <a:t> </a:t>
            </a:r>
            <a:r>
              <a:rPr lang="fr-FR" altLang="en-US" sz="2000" dirty="0" err="1"/>
              <a:t>between</a:t>
            </a:r>
            <a:r>
              <a:rPr lang="fr-FR" altLang="en-US" sz="2000" dirty="0"/>
              <a:t> </a:t>
            </a:r>
            <a:r>
              <a:rPr lang="fr-FR" altLang="en-US" sz="2000" dirty="0" err="1"/>
              <a:t>tasks</a:t>
            </a:r>
            <a:r>
              <a:rPr lang="fr-FR" altLang="en-US" sz="2000" dirty="0"/>
              <a:t> </a:t>
            </a:r>
            <a:r>
              <a:rPr lang="fr-FR" altLang="en-US" sz="2000" dirty="0" err="1"/>
              <a:t>is</a:t>
            </a:r>
            <a:r>
              <a:rPr lang="fr-FR" altLang="en-US" sz="2000" dirty="0"/>
              <a:t> </a:t>
            </a:r>
            <a:r>
              <a:rPr lang="fr-FR" altLang="en-US" sz="2000" dirty="0" err="1"/>
              <a:t>likewise</a:t>
            </a:r>
            <a:r>
              <a:rPr lang="fr-FR" altLang="en-US" sz="2000" dirty="0"/>
              <a:t> the </a:t>
            </a:r>
            <a:r>
              <a:rPr lang="fr-FR" altLang="en-US" sz="2000" dirty="0" err="1"/>
              <a:t>programmer's</a:t>
            </a:r>
            <a:r>
              <a:rPr lang="fr-FR" altLang="en-US" sz="2000" dirty="0"/>
              <a:t> </a:t>
            </a:r>
            <a:r>
              <a:rPr lang="fr-FR" altLang="en-US" sz="2000" dirty="0" err="1"/>
              <a:t>responsibility</a:t>
            </a:r>
            <a:r>
              <a:rPr lang="fr-FR" altLang="en-US" sz="2000" dirty="0"/>
              <a:t>. </a:t>
            </a:r>
          </a:p>
          <a:p>
            <a:pPr>
              <a:lnSpc>
                <a:spcPct val="90000"/>
              </a:lnSpc>
            </a:pPr>
            <a:r>
              <a:rPr lang="en-GB" altLang="en-US" sz="2000" dirty="0"/>
              <a:t>The network "fabric" used for data transfer varies widely, though it can can be as simple as Ethernet.</a:t>
            </a:r>
            <a:endParaRPr lang="fr-FR" altLang="en-US" sz="2000" dirty="0"/>
          </a:p>
        </p:txBody>
      </p:sp>
      <p:pic>
        <p:nvPicPr>
          <p:cNvPr id="64516" name="Picture 4" descr="Distributed memory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767835"/>
            <a:ext cx="4610100"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68715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fr-FR" altLang="en-US"/>
              <a:t>Distributed Memory: Pro and Con</a:t>
            </a:r>
          </a:p>
        </p:txBody>
      </p:sp>
      <p:sp>
        <p:nvSpPr>
          <p:cNvPr id="66563" name="Rectangle 3"/>
          <p:cNvSpPr>
            <a:spLocks noGrp="1" noChangeArrowheads="1"/>
          </p:cNvSpPr>
          <p:nvPr>
            <p:ph type="body" idx="1"/>
          </p:nvPr>
        </p:nvSpPr>
        <p:spPr/>
        <p:txBody>
          <a:bodyPr/>
          <a:lstStyle/>
          <a:p>
            <a:pPr>
              <a:lnSpc>
                <a:spcPct val="90000"/>
              </a:lnSpc>
            </a:pPr>
            <a:r>
              <a:rPr lang="fr-FR" altLang="en-US" sz="2000"/>
              <a:t>Advantages</a:t>
            </a:r>
          </a:p>
          <a:p>
            <a:pPr lvl="1">
              <a:lnSpc>
                <a:spcPct val="90000"/>
              </a:lnSpc>
            </a:pPr>
            <a:r>
              <a:rPr lang="en-GB" altLang="en-US" sz="1800"/>
              <a:t>Memory is scalable with number of processors. Increase the number of processors and the size of memory increases proportionately. </a:t>
            </a:r>
            <a:endParaRPr lang="fr-FR" altLang="en-US" sz="1800"/>
          </a:p>
          <a:p>
            <a:pPr lvl="1">
              <a:lnSpc>
                <a:spcPct val="90000"/>
              </a:lnSpc>
            </a:pPr>
            <a:r>
              <a:rPr lang="en-GB" altLang="en-US" sz="1800"/>
              <a:t>Each processor can rapidly access its own memory without interference and without the overhead incurred with trying to maintain cache coherency. </a:t>
            </a:r>
            <a:endParaRPr lang="fr-FR" altLang="en-US" sz="1800"/>
          </a:p>
          <a:p>
            <a:pPr lvl="1">
              <a:lnSpc>
                <a:spcPct val="90000"/>
              </a:lnSpc>
            </a:pPr>
            <a:r>
              <a:rPr lang="en-GB" altLang="en-US" sz="1800"/>
              <a:t>Cost effectiveness: can use commodity, off-the-shelf processors and networking. </a:t>
            </a:r>
            <a:endParaRPr lang="fr-FR" altLang="en-US" sz="1800"/>
          </a:p>
          <a:p>
            <a:pPr>
              <a:lnSpc>
                <a:spcPct val="90000"/>
              </a:lnSpc>
            </a:pPr>
            <a:r>
              <a:rPr lang="fr-FR" altLang="en-US" sz="2000"/>
              <a:t>Disadvantages</a:t>
            </a:r>
          </a:p>
          <a:p>
            <a:pPr lvl="1">
              <a:lnSpc>
                <a:spcPct val="90000"/>
              </a:lnSpc>
            </a:pPr>
            <a:r>
              <a:rPr lang="en-GB" altLang="en-US" sz="1800"/>
              <a:t>The programmer is responsible for many of the details associated with data communication between processors. </a:t>
            </a:r>
            <a:endParaRPr lang="fr-FR" altLang="en-US" sz="1800"/>
          </a:p>
          <a:p>
            <a:pPr lvl="1">
              <a:lnSpc>
                <a:spcPct val="90000"/>
              </a:lnSpc>
            </a:pPr>
            <a:r>
              <a:rPr lang="en-GB" altLang="en-US" sz="1800"/>
              <a:t>It may be difficult to map existing data structures, based on global memory, to this memory organization. </a:t>
            </a:r>
            <a:endParaRPr lang="fr-FR" altLang="en-US" sz="1800"/>
          </a:p>
          <a:p>
            <a:pPr lvl="1">
              <a:lnSpc>
                <a:spcPct val="90000"/>
              </a:lnSpc>
            </a:pPr>
            <a:r>
              <a:rPr lang="en-GB" altLang="ja-JP" sz="1800"/>
              <a:t>Non-uniform memory access (NUMA) times</a:t>
            </a:r>
            <a:r>
              <a:rPr lang="fr-FR" altLang="ja-JP" sz="1800"/>
              <a:t> </a:t>
            </a:r>
            <a:endParaRPr lang="fr-FR" altLang="en-US" sz="1800"/>
          </a:p>
        </p:txBody>
      </p:sp>
    </p:spTree>
    <p:extLst>
      <p:ext uri="{BB962C8B-B14F-4D97-AF65-F5344CB8AC3E}">
        <p14:creationId xmlns:p14="http://schemas.microsoft.com/office/powerpoint/2010/main" val="1172968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fr-FR" altLang="en-US"/>
              <a:t>Message Passing Model</a:t>
            </a:r>
          </a:p>
        </p:txBody>
      </p:sp>
      <p:sp>
        <p:nvSpPr>
          <p:cNvPr id="81923" name="Rectangle 3"/>
          <p:cNvSpPr>
            <a:spLocks noGrp="1" noChangeArrowheads="1"/>
          </p:cNvSpPr>
          <p:nvPr>
            <p:ph type="body" idx="1"/>
          </p:nvPr>
        </p:nvSpPr>
        <p:spPr/>
        <p:txBody>
          <a:bodyPr/>
          <a:lstStyle/>
          <a:p>
            <a:r>
              <a:rPr lang="en-GB" altLang="en-US"/>
              <a:t>The message passing model demonstrates the following characteristics: </a:t>
            </a:r>
            <a:endParaRPr lang="fr-FR" altLang="en-US"/>
          </a:p>
          <a:p>
            <a:pPr lvl="1"/>
            <a:r>
              <a:rPr lang="en-GB" altLang="en-US"/>
              <a:t>A set of tasks that use their own local memory during computation. Multiple tasks can reside on the same physical machine as well across an arbitrary number of machines. </a:t>
            </a:r>
            <a:endParaRPr lang="fr-FR" altLang="en-US"/>
          </a:p>
          <a:p>
            <a:pPr lvl="1"/>
            <a:r>
              <a:rPr lang="en-GB" altLang="en-US"/>
              <a:t>Tasks exchange data through communications by sending and receiving messages. </a:t>
            </a:r>
            <a:endParaRPr lang="fr-FR" altLang="en-US"/>
          </a:p>
          <a:p>
            <a:pPr lvl="1"/>
            <a:r>
              <a:rPr lang="en-GB" altLang="en-US"/>
              <a:t>Data transfer usually requires cooperative operations to be performed by each process. For example, a send operation must have a matching receive operation. </a:t>
            </a:r>
            <a:endParaRPr lang="fr-FR" altLang="en-US"/>
          </a:p>
        </p:txBody>
      </p:sp>
    </p:spTree>
    <p:extLst>
      <p:ext uri="{BB962C8B-B14F-4D97-AF65-F5344CB8AC3E}">
        <p14:creationId xmlns:p14="http://schemas.microsoft.com/office/powerpoint/2010/main" val="17868612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fr-FR" altLang="en-US" dirty="0"/>
              <a:t>Message </a:t>
            </a:r>
            <a:r>
              <a:rPr lang="fr-FR" altLang="en-US" dirty="0" smtClean="0"/>
              <a:t>Passing Model </a:t>
            </a:r>
            <a:r>
              <a:rPr lang="fr-FR" altLang="en-US" dirty="0" err="1"/>
              <a:t>Implementations</a:t>
            </a:r>
            <a:r>
              <a:rPr lang="fr-FR" altLang="en-US" dirty="0"/>
              <a:t>: MPI</a:t>
            </a:r>
          </a:p>
        </p:txBody>
      </p:sp>
      <p:sp>
        <p:nvSpPr>
          <p:cNvPr id="83971" name="Rectangle 3"/>
          <p:cNvSpPr>
            <a:spLocks noGrp="1" noChangeArrowheads="1"/>
          </p:cNvSpPr>
          <p:nvPr>
            <p:ph type="body" idx="1"/>
          </p:nvPr>
        </p:nvSpPr>
        <p:spPr>
          <a:xfrm>
            <a:off x="6096000" y="1994053"/>
            <a:ext cx="6096000" cy="4616066"/>
          </a:xfrm>
        </p:spPr>
        <p:txBody>
          <a:bodyPr/>
          <a:lstStyle/>
          <a:p>
            <a:r>
              <a:rPr lang="en-GB" altLang="en-US" sz="1800" dirty="0"/>
              <a:t>MPI is now the "de facto" industry standard for message passing, replacing virtually all other message passing implementations used for production work. Most, if not all of the popular parallel computing platforms offer at least one implementation of MPI. </a:t>
            </a:r>
            <a:r>
              <a:rPr lang="fr-FR" altLang="en-US" sz="1800" dirty="0"/>
              <a:t>A few </a:t>
            </a:r>
            <a:r>
              <a:rPr lang="fr-FR" altLang="en-US" sz="1800" dirty="0" err="1"/>
              <a:t>offer</a:t>
            </a:r>
            <a:r>
              <a:rPr lang="fr-FR" altLang="en-US" sz="1800" dirty="0"/>
              <a:t> a full </a:t>
            </a:r>
            <a:r>
              <a:rPr lang="fr-FR" altLang="en-US" sz="1800" dirty="0" err="1"/>
              <a:t>implementation</a:t>
            </a:r>
            <a:r>
              <a:rPr lang="fr-FR" altLang="en-US" sz="1800" dirty="0"/>
              <a:t> of MPI-2. </a:t>
            </a:r>
          </a:p>
          <a:p>
            <a:r>
              <a:rPr lang="en-GB" altLang="en-US" sz="1800" dirty="0"/>
              <a:t>For shared memory architectures, MPI implementations usually don't use a network for task communications. Instead, they use shared memory (memory copies) for performance reasons. </a:t>
            </a:r>
            <a:endParaRPr lang="fr-FR" altLang="en-US" sz="1800" dirty="0"/>
          </a:p>
          <a:p>
            <a:pPr>
              <a:buFont typeface="Webdings" charset="2"/>
              <a:buNone/>
            </a:pPr>
            <a:endParaRPr lang="fr-FR" altLang="en-US" sz="1800" dirty="0"/>
          </a:p>
        </p:txBody>
      </p:sp>
      <p:pic>
        <p:nvPicPr>
          <p:cNvPr id="83972" name="Picture 4" descr="Data Parallel Model"/>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200" y="2815039"/>
            <a:ext cx="3895725"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2369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4" name="Rectangle 4"/>
          <p:cNvSpPr>
            <a:spLocks noGrp="1" noChangeArrowheads="1"/>
          </p:cNvSpPr>
          <p:nvPr>
            <p:ph type="ctrTitle"/>
          </p:nvPr>
        </p:nvSpPr>
        <p:spPr/>
        <p:txBody>
          <a:bodyPr/>
          <a:lstStyle/>
          <a:p>
            <a:r>
              <a:rPr lang="fr-FR" altLang="ja-JP"/>
              <a:t>Designing Parallel Programs</a:t>
            </a:r>
            <a:endParaRPr lang="fr-FR" altLang="en-US"/>
          </a:p>
        </p:txBody>
      </p:sp>
      <p:sp>
        <p:nvSpPr>
          <p:cNvPr id="92165" name="Rectangle 5"/>
          <p:cNvSpPr>
            <a:spLocks noGrp="1" noChangeArrowheads="1"/>
          </p:cNvSpPr>
          <p:nvPr>
            <p:ph type="subTitle" idx="1"/>
          </p:nvPr>
        </p:nvSpPr>
        <p:spPr/>
        <p:txBody>
          <a:bodyPr/>
          <a:lstStyle/>
          <a:p>
            <a:endParaRPr lang="en-US" altLang="en-US"/>
          </a:p>
        </p:txBody>
      </p:sp>
    </p:spTree>
    <p:extLst>
      <p:ext uri="{BB962C8B-B14F-4D97-AF65-F5344CB8AC3E}">
        <p14:creationId xmlns:p14="http://schemas.microsoft.com/office/powerpoint/2010/main" val="3567232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endParaRPr lang="en-US" altLang="en-US"/>
          </a:p>
        </p:txBody>
      </p:sp>
      <p:sp>
        <p:nvSpPr>
          <p:cNvPr id="109571" name="Rectangle 3"/>
          <p:cNvSpPr>
            <a:spLocks noGrp="1" noChangeArrowheads="1"/>
          </p:cNvSpPr>
          <p:nvPr>
            <p:ph type="body" idx="1"/>
          </p:nvPr>
        </p:nvSpPr>
        <p:spPr/>
        <p:txBody>
          <a:bodyPr/>
          <a:lstStyle/>
          <a:p>
            <a:r>
              <a:rPr lang="en-GB" altLang="en-US"/>
              <a:t>Undoubtedly, the first step in developing parallel software is to first understand the problem that you wish to solve in parallel. If you are starting with a serial program, this necessitates understanding the existing code also. </a:t>
            </a:r>
            <a:endParaRPr lang="fr-FR" altLang="en-US"/>
          </a:p>
          <a:p>
            <a:r>
              <a:rPr lang="en-GB" altLang="en-US"/>
              <a:t>Before spending time in an attempt to develop a parallel solution for a problem, determine whether or not the problem is one that can actually be parallelized. </a:t>
            </a:r>
            <a:endParaRPr lang="fr-FR" altLang="en-US"/>
          </a:p>
        </p:txBody>
      </p:sp>
    </p:spTree>
    <p:extLst>
      <p:ext uri="{BB962C8B-B14F-4D97-AF65-F5344CB8AC3E}">
        <p14:creationId xmlns:p14="http://schemas.microsoft.com/office/powerpoint/2010/main" val="259479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6" name="Rectangle 4"/>
          <p:cNvSpPr>
            <a:spLocks noChangeArrowheads="1"/>
          </p:cNvSpPr>
          <p:nvPr/>
        </p:nvSpPr>
        <p:spPr bwMode="auto">
          <a:xfrm>
            <a:off x="669946" y="4001294"/>
            <a:ext cx="10556242" cy="1639342"/>
          </a:xfrm>
          <a:prstGeom prst="rect">
            <a:avLst/>
          </a:prstGeom>
          <a:solidFill>
            <a:srgbClr val="CCCC00"/>
          </a:solidFill>
          <a:ln w="9525">
            <a:solidFill>
              <a:srgbClr val="CCCC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0594" name="Rectangle 2"/>
          <p:cNvSpPr>
            <a:spLocks noGrp="1" noChangeArrowheads="1"/>
          </p:cNvSpPr>
          <p:nvPr>
            <p:ph type="title"/>
          </p:nvPr>
        </p:nvSpPr>
        <p:spPr/>
        <p:txBody>
          <a:bodyPr/>
          <a:lstStyle/>
          <a:p>
            <a:r>
              <a:rPr lang="fr-FR" altLang="ja-JP"/>
              <a:t>Example of Parallelizable Problem</a:t>
            </a:r>
            <a:endParaRPr lang="fr-FR" altLang="en-US"/>
          </a:p>
        </p:txBody>
      </p:sp>
      <p:sp>
        <p:nvSpPr>
          <p:cNvPr id="110595" name="Rectangle 3"/>
          <p:cNvSpPr>
            <a:spLocks noGrp="1" noChangeArrowheads="1"/>
          </p:cNvSpPr>
          <p:nvPr>
            <p:ph type="body" idx="1"/>
          </p:nvPr>
        </p:nvSpPr>
        <p:spPr/>
        <p:txBody>
          <a:bodyPr/>
          <a:lstStyle/>
          <a:p>
            <a:pPr>
              <a:buFont typeface="Webdings" charset="2"/>
              <a:buNone/>
            </a:pPr>
            <a:r>
              <a:rPr lang="en-GB" altLang="en-US" dirty="0"/>
              <a:t>   </a:t>
            </a:r>
            <a:r>
              <a:rPr lang="en-GB" altLang="en-US" dirty="0" smtClean="0"/>
              <a:t>Calculate </a:t>
            </a:r>
            <a:r>
              <a:rPr lang="en-GB" altLang="en-US" dirty="0"/>
              <a:t>the potential energy for each of several thousand independent conformations of a molecule. </a:t>
            </a:r>
            <a:r>
              <a:rPr lang="fr-FR" altLang="en-US" dirty="0" err="1"/>
              <a:t>When</a:t>
            </a:r>
            <a:r>
              <a:rPr lang="fr-FR" altLang="en-US" dirty="0"/>
              <a:t> </a:t>
            </a:r>
            <a:r>
              <a:rPr lang="fr-FR" altLang="en-US" dirty="0" err="1"/>
              <a:t>done</a:t>
            </a:r>
            <a:r>
              <a:rPr lang="fr-FR" altLang="en-US" dirty="0"/>
              <a:t>, </a:t>
            </a:r>
            <a:r>
              <a:rPr lang="fr-FR" altLang="en-US" dirty="0" err="1"/>
              <a:t>find</a:t>
            </a:r>
            <a:r>
              <a:rPr lang="fr-FR" altLang="en-US" dirty="0"/>
              <a:t> the minimum </a:t>
            </a:r>
            <a:r>
              <a:rPr lang="fr-FR" altLang="en-US" dirty="0" err="1"/>
              <a:t>energy</a:t>
            </a:r>
            <a:r>
              <a:rPr lang="fr-FR" altLang="en-US" dirty="0"/>
              <a:t> conformation.</a:t>
            </a:r>
          </a:p>
          <a:p>
            <a:pPr>
              <a:buFont typeface="Webdings" charset="2"/>
              <a:buNone/>
            </a:pPr>
            <a:endParaRPr lang="fr-FR" altLang="en-US" dirty="0"/>
          </a:p>
          <a:p>
            <a:pPr>
              <a:buFont typeface="Webdings" charset="2"/>
              <a:buNone/>
            </a:pPr>
            <a:endParaRPr lang="fr-FR" altLang="en-US" dirty="0"/>
          </a:p>
          <a:p>
            <a:r>
              <a:rPr lang="en-GB" altLang="en-US" dirty="0"/>
              <a:t>This problem is able to be solved in parallel. Each of the molecular conformations is independently determinable. The calculation of the minimum energy conformation is also a parallelizable problem. </a:t>
            </a:r>
            <a:endParaRPr lang="fr-FR" altLang="en-US" dirty="0"/>
          </a:p>
        </p:txBody>
      </p:sp>
    </p:spTree>
    <p:extLst>
      <p:ext uri="{BB962C8B-B14F-4D97-AF65-F5344CB8AC3E}">
        <p14:creationId xmlns:p14="http://schemas.microsoft.com/office/powerpoint/2010/main" val="16798673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20" name="Rectangle 4"/>
          <p:cNvSpPr>
            <a:spLocks noChangeArrowheads="1"/>
          </p:cNvSpPr>
          <p:nvPr/>
        </p:nvSpPr>
        <p:spPr bwMode="auto">
          <a:xfrm>
            <a:off x="838200" y="4216497"/>
            <a:ext cx="10515600" cy="2095403"/>
          </a:xfrm>
          <a:prstGeom prst="rect">
            <a:avLst/>
          </a:prstGeom>
          <a:solidFill>
            <a:srgbClr val="CCCC00"/>
          </a:solidFill>
          <a:ln w="9525">
            <a:solidFill>
              <a:srgbClr val="CCCC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618" name="Rectangle 2"/>
          <p:cNvSpPr>
            <a:spLocks noGrp="1" noChangeArrowheads="1"/>
          </p:cNvSpPr>
          <p:nvPr>
            <p:ph type="title"/>
          </p:nvPr>
        </p:nvSpPr>
        <p:spPr/>
        <p:txBody>
          <a:bodyPr/>
          <a:lstStyle/>
          <a:p>
            <a:r>
              <a:rPr lang="en-GB" altLang="ja-JP"/>
              <a:t>Example of a Non-parallelizable Problem</a:t>
            </a:r>
            <a:endParaRPr lang="fr-FR" altLang="en-US"/>
          </a:p>
        </p:txBody>
      </p:sp>
      <p:sp>
        <p:nvSpPr>
          <p:cNvPr id="111619" name="Rectangle 3"/>
          <p:cNvSpPr>
            <a:spLocks noGrp="1" noChangeArrowheads="1"/>
          </p:cNvSpPr>
          <p:nvPr>
            <p:ph type="body" idx="1"/>
          </p:nvPr>
        </p:nvSpPr>
        <p:spPr/>
        <p:txBody>
          <a:bodyPr/>
          <a:lstStyle/>
          <a:p>
            <a:pPr>
              <a:lnSpc>
                <a:spcPct val="90000"/>
              </a:lnSpc>
              <a:buFont typeface="Webdings" charset="2"/>
              <a:buNone/>
            </a:pPr>
            <a:r>
              <a:rPr lang="en-GB" altLang="en-US"/>
              <a:t>    Calculation of the Fibonacci series (1,1,2,3,5,8,13,21,...) by use of the formula: </a:t>
            </a:r>
            <a:endParaRPr lang="en-GB" altLang="ja-JP"/>
          </a:p>
          <a:p>
            <a:pPr>
              <a:lnSpc>
                <a:spcPct val="90000"/>
              </a:lnSpc>
              <a:buFont typeface="Webdings" charset="2"/>
              <a:buNone/>
            </a:pPr>
            <a:r>
              <a:rPr lang="en-GB" altLang="ja-JP"/>
              <a:t>    </a:t>
            </a:r>
            <a:r>
              <a:rPr lang="fr-FR" altLang="ja-JP">
                <a:latin typeface="Courier New" charset="0"/>
              </a:rPr>
              <a:t>F(k + 2) = F(k + 1) + F(k)</a:t>
            </a:r>
            <a:endParaRPr lang="fr-FR" altLang="ja-JP"/>
          </a:p>
          <a:p>
            <a:pPr>
              <a:lnSpc>
                <a:spcPct val="90000"/>
              </a:lnSpc>
            </a:pPr>
            <a:endParaRPr lang="en-GB" altLang="en-US"/>
          </a:p>
          <a:p>
            <a:pPr>
              <a:lnSpc>
                <a:spcPct val="90000"/>
              </a:lnSpc>
            </a:pPr>
            <a:endParaRPr lang="en-GB" altLang="en-US"/>
          </a:p>
          <a:p>
            <a:pPr>
              <a:lnSpc>
                <a:spcPct val="90000"/>
              </a:lnSpc>
            </a:pPr>
            <a:r>
              <a:rPr lang="en-GB" altLang="en-US"/>
              <a:t>This is a non-parallelizable problem because the calculation of the Fibonacci sequence as shown would entail dependent calculations rather than independent ones. The calculation of the k + 2 value uses those of both k + 1 and k. These three terms cannot be calculated independently and therefore, not in parallel. </a:t>
            </a:r>
            <a:endParaRPr lang="fr-FR" altLang="en-US"/>
          </a:p>
        </p:txBody>
      </p:sp>
    </p:spTree>
    <p:extLst>
      <p:ext uri="{BB962C8B-B14F-4D97-AF65-F5344CB8AC3E}">
        <p14:creationId xmlns:p14="http://schemas.microsoft.com/office/powerpoint/2010/main" val="5633972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r>
              <a:rPr lang="fr-FR" altLang="ja-JP"/>
              <a:t>Identify the program's </a:t>
            </a:r>
            <a:r>
              <a:rPr lang="fr-FR" altLang="ja-JP" b="1" i="1"/>
              <a:t>hotspots</a:t>
            </a:r>
            <a:endParaRPr lang="fr-FR" altLang="en-US"/>
          </a:p>
        </p:txBody>
      </p:sp>
      <p:sp>
        <p:nvSpPr>
          <p:cNvPr id="112643" name="Rectangle 3"/>
          <p:cNvSpPr>
            <a:spLocks noGrp="1" noChangeArrowheads="1"/>
          </p:cNvSpPr>
          <p:nvPr>
            <p:ph type="body" idx="1"/>
          </p:nvPr>
        </p:nvSpPr>
        <p:spPr/>
        <p:txBody>
          <a:bodyPr/>
          <a:lstStyle/>
          <a:p>
            <a:r>
              <a:rPr lang="en-GB" altLang="en-US"/>
              <a:t>Know where most of the real work is being done. The majority of scientific and technical programs usually accomplish most of their work in a few places. </a:t>
            </a:r>
            <a:endParaRPr lang="fr-FR" altLang="en-US"/>
          </a:p>
          <a:p>
            <a:r>
              <a:rPr lang="en-GB" altLang="en-US"/>
              <a:t>Profilers and performance analysis tools can help here </a:t>
            </a:r>
            <a:endParaRPr lang="fr-FR" altLang="en-US"/>
          </a:p>
          <a:p>
            <a:r>
              <a:rPr lang="en-GB" altLang="en-US"/>
              <a:t>Focus on parallelizing the hotspots and ignore those sections of the program that account for little CPU usage.</a:t>
            </a:r>
            <a:endParaRPr lang="fr-FR" altLang="en-US"/>
          </a:p>
        </p:txBody>
      </p:sp>
    </p:spTree>
    <p:extLst>
      <p:ext uri="{BB962C8B-B14F-4D97-AF65-F5344CB8AC3E}">
        <p14:creationId xmlns:p14="http://schemas.microsoft.com/office/powerpoint/2010/main" val="762819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fr-FR" altLang="en-US" dirty="0" err="1" smtClean="0"/>
              <a:t>Using</a:t>
            </a:r>
            <a:r>
              <a:rPr lang="fr-FR" altLang="en-US" dirty="0" smtClean="0"/>
              <a:t> multiple processors in </a:t>
            </a:r>
            <a:r>
              <a:rPr lang="fr-FR" altLang="en-US" b="1" dirty="0" err="1" smtClean="0"/>
              <a:t>parallel</a:t>
            </a:r>
            <a:endParaRPr lang="fr-FR" altLang="en-US" b="1" dirty="0"/>
          </a:p>
        </p:txBody>
      </p:sp>
      <p:sp>
        <p:nvSpPr>
          <p:cNvPr id="27651" name="Rectangle 3"/>
          <p:cNvSpPr>
            <a:spLocks noGrp="1" noChangeArrowheads="1"/>
          </p:cNvSpPr>
          <p:nvPr>
            <p:ph type="body" idx="1"/>
          </p:nvPr>
        </p:nvSpPr>
        <p:spPr>
          <a:xfrm>
            <a:off x="2209800" y="1524001"/>
            <a:ext cx="7772400" cy="1833563"/>
          </a:xfrm>
        </p:spPr>
        <p:txBody>
          <a:bodyPr/>
          <a:lstStyle/>
          <a:p>
            <a:pPr>
              <a:lnSpc>
                <a:spcPct val="90000"/>
              </a:lnSpc>
            </a:pPr>
            <a:r>
              <a:rPr lang="en-GB" altLang="en-US" sz="1800"/>
              <a:t>In the simplest sense, </a:t>
            </a:r>
            <a:r>
              <a:rPr lang="en-GB" altLang="en-US" sz="1800" b="1" i="1"/>
              <a:t>parallel computing</a:t>
            </a:r>
            <a:r>
              <a:rPr lang="en-GB" altLang="en-US" sz="1800"/>
              <a:t> is the simultaneous use of multiple compute resources to solve a computational problem. </a:t>
            </a:r>
            <a:endParaRPr lang="fr-FR" altLang="en-US" sz="1800"/>
          </a:p>
          <a:p>
            <a:pPr lvl="1">
              <a:lnSpc>
                <a:spcPct val="90000"/>
              </a:lnSpc>
            </a:pPr>
            <a:r>
              <a:rPr lang="en-GB" altLang="en-US" sz="1600"/>
              <a:t>To be run using multiple CPUs </a:t>
            </a:r>
            <a:endParaRPr lang="fr-FR" altLang="en-US" sz="1600"/>
          </a:p>
          <a:p>
            <a:pPr lvl="1">
              <a:lnSpc>
                <a:spcPct val="90000"/>
              </a:lnSpc>
            </a:pPr>
            <a:r>
              <a:rPr lang="en-GB" altLang="en-US" sz="1600"/>
              <a:t>A problem is broken into discrete parts that can be solved concurrently </a:t>
            </a:r>
            <a:endParaRPr lang="fr-FR" altLang="en-US" sz="1600"/>
          </a:p>
          <a:p>
            <a:pPr lvl="1">
              <a:lnSpc>
                <a:spcPct val="90000"/>
              </a:lnSpc>
            </a:pPr>
            <a:r>
              <a:rPr lang="en-GB" altLang="en-US" sz="1600"/>
              <a:t>Each part is further broken down to a series of instructions </a:t>
            </a:r>
            <a:endParaRPr lang="fr-FR" altLang="en-US" sz="1600"/>
          </a:p>
          <a:p>
            <a:pPr>
              <a:lnSpc>
                <a:spcPct val="90000"/>
              </a:lnSpc>
            </a:pPr>
            <a:r>
              <a:rPr lang="en-GB" altLang="ja-JP" sz="1800"/>
              <a:t>Instructions from each part execute simultaneously on different CPUs </a:t>
            </a:r>
            <a:endParaRPr lang="fr-FR" altLang="en-US" sz="1800"/>
          </a:p>
        </p:txBody>
      </p:sp>
      <p:pic>
        <p:nvPicPr>
          <p:cNvPr id="27652" name="Picture 4" descr="Parallel computi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71814" y="3284539"/>
            <a:ext cx="5781675" cy="314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6085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r>
              <a:rPr lang="fr-FR" altLang="en-US"/>
              <a:t>Identify </a:t>
            </a:r>
            <a:r>
              <a:rPr lang="fr-FR" altLang="en-US" b="1" i="1"/>
              <a:t>bottlenecks</a:t>
            </a:r>
            <a:r>
              <a:rPr lang="fr-FR" altLang="en-US"/>
              <a:t> in the program</a:t>
            </a:r>
          </a:p>
        </p:txBody>
      </p:sp>
      <p:sp>
        <p:nvSpPr>
          <p:cNvPr id="113667" name="Rectangle 3"/>
          <p:cNvSpPr>
            <a:spLocks noGrp="1" noChangeArrowheads="1"/>
          </p:cNvSpPr>
          <p:nvPr>
            <p:ph type="body" idx="1"/>
          </p:nvPr>
        </p:nvSpPr>
        <p:spPr/>
        <p:txBody>
          <a:bodyPr/>
          <a:lstStyle/>
          <a:p>
            <a:r>
              <a:rPr lang="en-GB" altLang="en-US"/>
              <a:t>Are there areas that are disproportionately slow, or cause parallelizable work to halt or be deferred? For example, I/O is usually something that slows a program down. </a:t>
            </a:r>
            <a:endParaRPr lang="fr-FR" altLang="en-US"/>
          </a:p>
          <a:p>
            <a:r>
              <a:rPr lang="en-GB" altLang="en-US"/>
              <a:t>May be possible to restructure the program or use a different algorithm to reduce or eliminate unnecessary slow areas</a:t>
            </a:r>
            <a:endParaRPr lang="fr-FR" altLang="en-US"/>
          </a:p>
        </p:txBody>
      </p:sp>
    </p:spTree>
    <p:extLst>
      <p:ext uri="{BB962C8B-B14F-4D97-AF65-F5344CB8AC3E}">
        <p14:creationId xmlns:p14="http://schemas.microsoft.com/office/powerpoint/2010/main" val="2348883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0" y="1"/>
            <a:ext cx="6096000" cy="1690688"/>
          </a:xfrm>
        </p:spPr>
        <p:txBody>
          <a:bodyPr/>
          <a:lstStyle/>
          <a:p>
            <a:r>
              <a:rPr lang="fr-FR" altLang="en-US" dirty="0"/>
              <a:t>Domain </a:t>
            </a:r>
            <a:r>
              <a:rPr lang="fr-FR" altLang="en-US" dirty="0" err="1"/>
              <a:t>Decomposition</a:t>
            </a:r>
            <a:endParaRPr lang="fr-FR" altLang="en-US" dirty="0"/>
          </a:p>
        </p:txBody>
      </p:sp>
      <p:sp>
        <p:nvSpPr>
          <p:cNvPr id="116739" name="Rectangle 3"/>
          <p:cNvSpPr>
            <a:spLocks noGrp="1" noChangeArrowheads="1"/>
          </p:cNvSpPr>
          <p:nvPr>
            <p:ph type="body" idx="1"/>
          </p:nvPr>
        </p:nvSpPr>
        <p:spPr>
          <a:xfrm>
            <a:off x="0" y="1825625"/>
            <a:ext cx="6096000" cy="4351338"/>
          </a:xfrm>
        </p:spPr>
        <p:txBody>
          <a:bodyPr>
            <a:normAutofit/>
          </a:bodyPr>
          <a:lstStyle/>
          <a:p>
            <a:r>
              <a:rPr lang="en-GB" altLang="ja-JP" sz="2000" dirty="0"/>
              <a:t>In this type of partitioning, the data associated with a problem is decomposed. Each parallel task then works on a portion of of the data.</a:t>
            </a:r>
            <a:endParaRPr lang="fr-FR" altLang="en-US" sz="2000" dirty="0"/>
          </a:p>
        </p:txBody>
      </p:sp>
      <p:pic>
        <p:nvPicPr>
          <p:cNvPr id="116740" name="Picture 4" descr="domain_deco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824" y="3685583"/>
            <a:ext cx="5089525" cy="283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noChangeArrowheads="1"/>
          </p:cNvSpPr>
          <p:nvPr/>
        </p:nvSpPr>
        <p:spPr>
          <a:xfrm>
            <a:off x="6096000" y="1"/>
            <a:ext cx="6096000" cy="11457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ltLang="ja-JP" dirty="0" err="1" smtClean="0"/>
              <a:t>Functional</a:t>
            </a:r>
            <a:r>
              <a:rPr lang="fr-FR" altLang="ja-JP" dirty="0" smtClean="0"/>
              <a:t> </a:t>
            </a:r>
            <a:r>
              <a:rPr lang="fr-FR" altLang="ja-JP" dirty="0" err="1" smtClean="0"/>
              <a:t>Decomposition</a:t>
            </a:r>
            <a:endParaRPr lang="fr-FR" altLang="en-US" dirty="0"/>
          </a:p>
        </p:txBody>
      </p:sp>
      <p:sp>
        <p:nvSpPr>
          <p:cNvPr id="6" name="Rectangle 3"/>
          <p:cNvSpPr txBox="1">
            <a:spLocks noChangeArrowheads="1"/>
          </p:cNvSpPr>
          <p:nvPr/>
        </p:nvSpPr>
        <p:spPr>
          <a:xfrm>
            <a:off x="6096000" y="1145753"/>
            <a:ext cx="6096000" cy="45058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altLang="ja-JP" sz="2000" dirty="0" smtClean="0"/>
              <a:t>Functional decomposition lends itself well to problems that can be split into different tasks. </a:t>
            </a:r>
            <a:r>
              <a:rPr lang="fr-FR" altLang="ja-JP" sz="2000" dirty="0" smtClean="0"/>
              <a:t>For </a:t>
            </a:r>
            <a:r>
              <a:rPr lang="fr-FR" altLang="ja-JP" sz="2000" dirty="0" err="1" smtClean="0"/>
              <a:t>example</a:t>
            </a:r>
            <a:endParaRPr lang="fr-FR" altLang="ja-JP" sz="2000" dirty="0" smtClean="0"/>
          </a:p>
          <a:p>
            <a:pPr lvl="1"/>
            <a:r>
              <a:rPr lang="fr-FR" altLang="en-US" sz="2000" dirty="0" err="1" smtClean="0"/>
              <a:t>Ecosystem</a:t>
            </a:r>
            <a:r>
              <a:rPr lang="fr-FR" altLang="en-US" sz="2000" dirty="0" smtClean="0"/>
              <a:t> </a:t>
            </a:r>
            <a:r>
              <a:rPr lang="fr-FR" altLang="en-US" sz="2000" dirty="0" err="1" smtClean="0"/>
              <a:t>Modeling</a:t>
            </a:r>
            <a:endParaRPr lang="fr-FR" altLang="en-US" sz="2000" dirty="0" smtClean="0"/>
          </a:p>
          <a:p>
            <a:pPr lvl="1"/>
            <a:r>
              <a:rPr lang="fr-FR" altLang="en-US" sz="2000" dirty="0" smtClean="0"/>
              <a:t>Signal </a:t>
            </a:r>
            <a:r>
              <a:rPr lang="fr-FR" altLang="en-US" sz="2000" dirty="0" err="1" smtClean="0"/>
              <a:t>Processing</a:t>
            </a:r>
            <a:endParaRPr lang="fr-FR" altLang="en-US" sz="2000" dirty="0" smtClean="0"/>
          </a:p>
          <a:p>
            <a:pPr lvl="1"/>
            <a:r>
              <a:rPr lang="fr-FR" altLang="en-US" sz="2000" dirty="0" err="1" smtClean="0"/>
              <a:t>Climate</a:t>
            </a:r>
            <a:r>
              <a:rPr lang="fr-FR" altLang="en-US" sz="2000" dirty="0" smtClean="0"/>
              <a:t> </a:t>
            </a:r>
            <a:r>
              <a:rPr lang="fr-FR" altLang="en-US" sz="2000" dirty="0" err="1" smtClean="0"/>
              <a:t>Modeling</a:t>
            </a:r>
            <a:endParaRPr lang="fr-FR" altLang="en-US" sz="2000" dirty="0"/>
          </a:p>
        </p:txBody>
      </p:sp>
      <p:pic>
        <p:nvPicPr>
          <p:cNvPr id="7" name="Picture 4" descr="functional_decomp"/>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68361" y="3429000"/>
            <a:ext cx="5106988" cy="319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19432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0" y="0"/>
            <a:ext cx="10515600" cy="1325563"/>
          </a:xfrm>
        </p:spPr>
        <p:txBody>
          <a:bodyPr/>
          <a:lstStyle/>
          <a:p>
            <a:r>
              <a:rPr lang="fr-FR" altLang="ja-JP" dirty="0" err="1"/>
              <a:t>Who</a:t>
            </a:r>
            <a:r>
              <a:rPr lang="fr-FR" altLang="ja-JP" dirty="0"/>
              <a:t> </a:t>
            </a:r>
            <a:r>
              <a:rPr lang="fr-FR" altLang="ja-JP" dirty="0" err="1"/>
              <a:t>Needs</a:t>
            </a:r>
            <a:r>
              <a:rPr lang="fr-FR" altLang="ja-JP" dirty="0"/>
              <a:t> Communications?</a:t>
            </a:r>
            <a:endParaRPr lang="fr-FR" altLang="en-US" dirty="0"/>
          </a:p>
        </p:txBody>
      </p:sp>
      <p:sp>
        <p:nvSpPr>
          <p:cNvPr id="122883" name="Rectangle 3"/>
          <p:cNvSpPr>
            <a:spLocks noGrp="1" noChangeArrowheads="1"/>
          </p:cNvSpPr>
          <p:nvPr>
            <p:ph type="body" idx="1"/>
          </p:nvPr>
        </p:nvSpPr>
        <p:spPr>
          <a:xfrm>
            <a:off x="0" y="1325562"/>
            <a:ext cx="12192000" cy="5532437"/>
          </a:xfrm>
        </p:spPr>
        <p:txBody>
          <a:bodyPr>
            <a:normAutofit/>
          </a:bodyPr>
          <a:lstStyle/>
          <a:p>
            <a:pPr>
              <a:lnSpc>
                <a:spcPct val="90000"/>
              </a:lnSpc>
            </a:pPr>
            <a:r>
              <a:rPr lang="en-GB" altLang="ja-JP" sz="2000" dirty="0"/>
              <a:t>The need for communications between tasks depends upon your problem</a:t>
            </a:r>
            <a:endParaRPr lang="fr-FR" altLang="ja-JP" sz="2000" dirty="0"/>
          </a:p>
          <a:p>
            <a:pPr>
              <a:lnSpc>
                <a:spcPct val="90000"/>
              </a:lnSpc>
            </a:pPr>
            <a:r>
              <a:rPr lang="fr-FR" altLang="en-US" sz="2000" b="1" dirty="0"/>
              <a:t>You DON'T </a:t>
            </a:r>
            <a:r>
              <a:rPr lang="fr-FR" altLang="en-US" sz="2000" b="1" dirty="0" err="1"/>
              <a:t>need</a:t>
            </a:r>
            <a:r>
              <a:rPr lang="fr-FR" altLang="en-US" sz="2000" b="1" dirty="0"/>
              <a:t> communications</a:t>
            </a:r>
            <a:r>
              <a:rPr lang="fr-FR" altLang="en-US" sz="2000" dirty="0"/>
              <a:t> </a:t>
            </a:r>
          </a:p>
          <a:p>
            <a:pPr lvl="1">
              <a:lnSpc>
                <a:spcPct val="90000"/>
              </a:lnSpc>
            </a:pPr>
            <a:r>
              <a:rPr lang="en-GB" altLang="en-US" sz="2000" dirty="0"/>
              <a:t>Some types of problems can be decomposed and executed in parallel with virtually no need for tasks to share data. For example, imagine an image processing operation where every pixel in a black and white image needs to have its </a:t>
            </a:r>
            <a:r>
              <a:rPr lang="en-GB" altLang="en-US" sz="2000" dirty="0" err="1"/>
              <a:t>color</a:t>
            </a:r>
            <a:r>
              <a:rPr lang="en-GB" altLang="en-US" sz="2000" dirty="0"/>
              <a:t> reversed. The image data can easily be distributed to multiple tasks that then act independently of each other to do their portion of the work. </a:t>
            </a:r>
            <a:endParaRPr lang="fr-FR" altLang="en-US" sz="2000" dirty="0"/>
          </a:p>
          <a:p>
            <a:pPr lvl="1">
              <a:lnSpc>
                <a:spcPct val="90000"/>
              </a:lnSpc>
            </a:pPr>
            <a:r>
              <a:rPr lang="en-GB" altLang="en-US" sz="2000" dirty="0"/>
              <a:t>These types of problems are often called </a:t>
            </a:r>
            <a:r>
              <a:rPr lang="en-GB" altLang="en-US" sz="2000" b="1" i="1" dirty="0"/>
              <a:t>embarrassingly parallel</a:t>
            </a:r>
            <a:r>
              <a:rPr lang="en-GB" altLang="en-US" sz="2000" dirty="0"/>
              <a:t> because they are so straight-forward. </a:t>
            </a:r>
            <a:r>
              <a:rPr lang="fr-FR" altLang="en-US" sz="2000" dirty="0" err="1"/>
              <a:t>Very</a:t>
            </a:r>
            <a:r>
              <a:rPr lang="fr-FR" altLang="en-US" sz="2000" dirty="0"/>
              <a:t> </a:t>
            </a:r>
            <a:r>
              <a:rPr lang="fr-FR" altLang="en-US" sz="2000" dirty="0" err="1"/>
              <a:t>little</a:t>
            </a:r>
            <a:r>
              <a:rPr lang="fr-FR" altLang="en-US" sz="2000" dirty="0"/>
              <a:t> inter-</a:t>
            </a:r>
            <a:r>
              <a:rPr lang="fr-FR" altLang="en-US" sz="2000" dirty="0" err="1"/>
              <a:t>task</a:t>
            </a:r>
            <a:r>
              <a:rPr lang="fr-FR" altLang="en-US" sz="2000" dirty="0"/>
              <a:t> communication </a:t>
            </a:r>
            <a:r>
              <a:rPr lang="fr-FR" altLang="en-US" sz="2000" dirty="0" err="1"/>
              <a:t>is</a:t>
            </a:r>
            <a:r>
              <a:rPr lang="fr-FR" altLang="en-US" sz="2000" dirty="0"/>
              <a:t> </a:t>
            </a:r>
            <a:r>
              <a:rPr lang="fr-FR" altLang="en-US" sz="2000" dirty="0" err="1"/>
              <a:t>required</a:t>
            </a:r>
            <a:r>
              <a:rPr lang="fr-FR" altLang="en-US" sz="2000" dirty="0"/>
              <a:t>. </a:t>
            </a:r>
          </a:p>
          <a:p>
            <a:pPr>
              <a:lnSpc>
                <a:spcPct val="90000"/>
              </a:lnSpc>
            </a:pPr>
            <a:r>
              <a:rPr lang="fr-FR" altLang="en-US" sz="2000" b="1" dirty="0"/>
              <a:t>You DO </a:t>
            </a:r>
            <a:r>
              <a:rPr lang="fr-FR" altLang="en-US" sz="2000" b="1" dirty="0" err="1"/>
              <a:t>need</a:t>
            </a:r>
            <a:r>
              <a:rPr lang="fr-FR" altLang="en-US" sz="2000" b="1" dirty="0"/>
              <a:t> communications</a:t>
            </a:r>
            <a:r>
              <a:rPr lang="fr-FR" altLang="en-US" sz="2000" dirty="0"/>
              <a:t> </a:t>
            </a:r>
          </a:p>
          <a:p>
            <a:pPr lvl="1">
              <a:lnSpc>
                <a:spcPct val="90000"/>
              </a:lnSpc>
            </a:pPr>
            <a:r>
              <a:rPr lang="en-GB" altLang="en-US" sz="2000" dirty="0"/>
              <a:t>Most parallel applications are not quite so simple, and do require tasks to share data with each other. For example, a 3-D heat diffusion problem requires a task to know the temperatures calculated by the tasks that have </a:t>
            </a:r>
            <a:r>
              <a:rPr lang="en-GB" altLang="en-US" sz="2000" dirty="0" err="1"/>
              <a:t>neighboring</a:t>
            </a:r>
            <a:r>
              <a:rPr lang="en-GB" altLang="en-US" sz="2000" dirty="0"/>
              <a:t> data. Changes to </a:t>
            </a:r>
            <a:r>
              <a:rPr lang="en-GB" altLang="en-US" sz="2000" dirty="0" err="1"/>
              <a:t>neighboring</a:t>
            </a:r>
            <a:r>
              <a:rPr lang="en-GB" altLang="en-US" sz="2000" dirty="0"/>
              <a:t> data has a direct effect on that task's data. </a:t>
            </a:r>
            <a:endParaRPr lang="fr-FR" altLang="en-US" sz="2000" dirty="0"/>
          </a:p>
        </p:txBody>
      </p:sp>
    </p:spTree>
    <p:extLst>
      <p:ext uri="{BB962C8B-B14F-4D97-AF65-F5344CB8AC3E}">
        <p14:creationId xmlns:p14="http://schemas.microsoft.com/office/powerpoint/2010/main" val="9055682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r>
              <a:rPr lang="en-GB" altLang="ja-JP"/>
              <a:t>Factors to Consider (1)</a:t>
            </a:r>
            <a:r>
              <a:rPr lang="fr-FR" altLang="ja-JP"/>
              <a:t> </a:t>
            </a:r>
            <a:endParaRPr lang="fr-FR" altLang="en-US"/>
          </a:p>
        </p:txBody>
      </p:sp>
      <p:sp>
        <p:nvSpPr>
          <p:cNvPr id="123907" name="Rectangle 3"/>
          <p:cNvSpPr>
            <a:spLocks noGrp="1" noChangeArrowheads="1"/>
          </p:cNvSpPr>
          <p:nvPr>
            <p:ph type="body" idx="1"/>
          </p:nvPr>
        </p:nvSpPr>
        <p:spPr/>
        <p:txBody>
          <a:bodyPr/>
          <a:lstStyle/>
          <a:p>
            <a:pPr>
              <a:lnSpc>
                <a:spcPct val="90000"/>
              </a:lnSpc>
            </a:pPr>
            <a:r>
              <a:rPr lang="en-GB" altLang="ja-JP"/>
              <a:t>There are a number of important factors to consider when designing your program's inter-task communications</a:t>
            </a:r>
            <a:endParaRPr lang="fr-FR" altLang="ja-JP"/>
          </a:p>
          <a:p>
            <a:pPr>
              <a:lnSpc>
                <a:spcPct val="90000"/>
              </a:lnSpc>
            </a:pPr>
            <a:r>
              <a:rPr lang="fr-FR" altLang="en-US" b="1"/>
              <a:t>Cost of communications</a:t>
            </a:r>
            <a:r>
              <a:rPr lang="fr-FR" altLang="en-US"/>
              <a:t> </a:t>
            </a:r>
          </a:p>
          <a:p>
            <a:pPr lvl="1">
              <a:lnSpc>
                <a:spcPct val="90000"/>
              </a:lnSpc>
            </a:pPr>
            <a:r>
              <a:rPr lang="en-GB" altLang="en-US"/>
              <a:t>Inter-task communication virtually always implies overhead. </a:t>
            </a:r>
            <a:endParaRPr lang="fr-FR" altLang="en-US"/>
          </a:p>
          <a:p>
            <a:pPr lvl="1">
              <a:lnSpc>
                <a:spcPct val="90000"/>
              </a:lnSpc>
            </a:pPr>
            <a:r>
              <a:rPr lang="en-GB" altLang="en-US"/>
              <a:t>Machine cycles and resources that could be used for computation are instead used to package and transmit data. </a:t>
            </a:r>
            <a:endParaRPr lang="fr-FR" altLang="en-US"/>
          </a:p>
          <a:p>
            <a:pPr lvl="1">
              <a:lnSpc>
                <a:spcPct val="90000"/>
              </a:lnSpc>
            </a:pPr>
            <a:r>
              <a:rPr lang="en-GB" altLang="en-US"/>
              <a:t>Communications frequently require some type of synchronization between tasks, which can result in tasks spending time "waiting" instead of doing work. </a:t>
            </a:r>
            <a:endParaRPr lang="fr-FR" altLang="en-US"/>
          </a:p>
          <a:p>
            <a:pPr lvl="1">
              <a:lnSpc>
                <a:spcPct val="90000"/>
              </a:lnSpc>
            </a:pPr>
            <a:r>
              <a:rPr lang="en-GB" altLang="en-US"/>
              <a:t>Competing communication traffic can saturate the available network bandwidth, further aggravating performance problems. </a:t>
            </a:r>
            <a:endParaRPr lang="fr-FR" altLang="en-US"/>
          </a:p>
        </p:txBody>
      </p:sp>
    </p:spTree>
    <p:extLst>
      <p:ext uri="{BB962C8B-B14F-4D97-AF65-F5344CB8AC3E}">
        <p14:creationId xmlns:p14="http://schemas.microsoft.com/office/powerpoint/2010/main" val="6691731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r>
              <a:rPr lang="en-GB" altLang="ja-JP"/>
              <a:t>Factors to Consider (2)</a:t>
            </a:r>
            <a:endParaRPr lang="fr-FR" altLang="en-US"/>
          </a:p>
        </p:txBody>
      </p:sp>
      <p:sp>
        <p:nvSpPr>
          <p:cNvPr id="124931" name="Rectangle 3"/>
          <p:cNvSpPr>
            <a:spLocks noGrp="1" noChangeArrowheads="1"/>
          </p:cNvSpPr>
          <p:nvPr>
            <p:ph type="body" idx="1"/>
          </p:nvPr>
        </p:nvSpPr>
        <p:spPr/>
        <p:txBody>
          <a:bodyPr/>
          <a:lstStyle/>
          <a:p>
            <a:r>
              <a:rPr lang="fr-FR" altLang="en-US" b="1"/>
              <a:t>Latency vs. Bandwidth</a:t>
            </a:r>
            <a:r>
              <a:rPr lang="fr-FR" altLang="en-US"/>
              <a:t> </a:t>
            </a:r>
          </a:p>
          <a:p>
            <a:pPr lvl="1"/>
            <a:r>
              <a:rPr lang="en-GB" altLang="en-US" b="1" i="1"/>
              <a:t>latency</a:t>
            </a:r>
            <a:r>
              <a:rPr lang="en-GB" altLang="en-US"/>
              <a:t> is the time it takes to send a minimal (0 byte) message from point A to point B. Commonly expressed as microseconds. </a:t>
            </a:r>
            <a:endParaRPr lang="fr-FR" altLang="en-US"/>
          </a:p>
          <a:p>
            <a:pPr lvl="1"/>
            <a:r>
              <a:rPr lang="en-GB" altLang="en-US" b="1" i="1"/>
              <a:t>bandwidth</a:t>
            </a:r>
            <a:r>
              <a:rPr lang="en-GB" altLang="en-US"/>
              <a:t> is the amount of data that can be communicated per unit of time. </a:t>
            </a:r>
            <a:r>
              <a:rPr lang="fr-FR" altLang="en-US"/>
              <a:t>Commonly expressed as megabytes/sec. </a:t>
            </a:r>
          </a:p>
          <a:p>
            <a:pPr lvl="1"/>
            <a:r>
              <a:rPr lang="en-GB" altLang="en-US"/>
              <a:t>Sending many small messages can cause latency to dominate communication overheads. Often it is more efficient to package small messages into a larger message, thus increasing the effective communications bandwidth. </a:t>
            </a:r>
            <a:endParaRPr lang="fr-FR" altLang="en-US"/>
          </a:p>
        </p:txBody>
      </p:sp>
    </p:spTree>
    <p:extLst>
      <p:ext uri="{BB962C8B-B14F-4D97-AF65-F5344CB8AC3E}">
        <p14:creationId xmlns:p14="http://schemas.microsoft.com/office/powerpoint/2010/main" val="421188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r>
              <a:rPr lang="en-GB" altLang="ja-JP"/>
              <a:t>Factors to Consider (3)</a:t>
            </a:r>
            <a:endParaRPr lang="fr-FR" altLang="en-US"/>
          </a:p>
        </p:txBody>
      </p:sp>
      <p:sp>
        <p:nvSpPr>
          <p:cNvPr id="125955" name="Rectangle 3"/>
          <p:cNvSpPr>
            <a:spLocks noGrp="1" noChangeArrowheads="1"/>
          </p:cNvSpPr>
          <p:nvPr>
            <p:ph type="body" idx="1"/>
          </p:nvPr>
        </p:nvSpPr>
        <p:spPr/>
        <p:txBody>
          <a:bodyPr/>
          <a:lstStyle/>
          <a:p>
            <a:r>
              <a:rPr lang="fr-FR" altLang="en-US" b="1"/>
              <a:t>Visibility of communications</a:t>
            </a:r>
            <a:r>
              <a:rPr lang="fr-FR" altLang="en-US"/>
              <a:t> </a:t>
            </a:r>
          </a:p>
          <a:p>
            <a:pPr lvl="1"/>
            <a:r>
              <a:rPr lang="en-GB" altLang="en-US"/>
              <a:t>With the Message Passing Model, communications are explicit and generally quite visible and under the control of the programmer. </a:t>
            </a:r>
            <a:endParaRPr lang="fr-FR" altLang="en-US"/>
          </a:p>
          <a:p>
            <a:pPr lvl="1"/>
            <a:r>
              <a:rPr lang="en-GB" altLang="en-US"/>
              <a:t>With the Data Parallel Model, communications often occur transparently to the programmer, particularly on distributed memory architectures. The programmer may not even be able to know exactly how inter-task communications are being accomplished.</a:t>
            </a:r>
            <a:endParaRPr lang="fr-FR" altLang="en-US"/>
          </a:p>
        </p:txBody>
      </p:sp>
    </p:spTree>
    <p:extLst>
      <p:ext uri="{BB962C8B-B14F-4D97-AF65-F5344CB8AC3E}">
        <p14:creationId xmlns:p14="http://schemas.microsoft.com/office/powerpoint/2010/main" val="8119770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r>
              <a:rPr lang="en-GB" altLang="ja-JP"/>
              <a:t>Factors to Consider (4)</a:t>
            </a:r>
            <a:endParaRPr lang="fr-FR" altLang="en-US"/>
          </a:p>
        </p:txBody>
      </p:sp>
      <p:sp>
        <p:nvSpPr>
          <p:cNvPr id="126979" name="Rectangle 3"/>
          <p:cNvSpPr>
            <a:spLocks noGrp="1" noChangeArrowheads="1"/>
          </p:cNvSpPr>
          <p:nvPr>
            <p:ph type="body" idx="1"/>
          </p:nvPr>
        </p:nvSpPr>
        <p:spPr/>
        <p:txBody>
          <a:bodyPr/>
          <a:lstStyle/>
          <a:p>
            <a:pPr>
              <a:lnSpc>
                <a:spcPct val="80000"/>
              </a:lnSpc>
            </a:pPr>
            <a:r>
              <a:rPr lang="fr-FR" altLang="en-US" sz="2000" b="1"/>
              <a:t>Synchronous vs. asynchronous communications</a:t>
            </a:r>
            <a:r>
              <a:rPr lang="fr-FR" altLang="en-US" sz="2000"/>
              <a:t> </a:t>
            </a:r>
          </a:p>
          <a:p>
            <a:pPr lvl="1">
              <a:lnSpc>
                <a:spcPct val="80000"/>
              </a:lnSpc>
            </a:pPr>
            <a:r>
              <a:rPr lang="en-GB" altLang="en-US" sz="1800"/>
              <a:t>Synchronous communications require some type of "handshaking" between tasks that are sharing data. This can be explicitly structured in code by the programmer, or it may happen at a lower level unknown to the programmer. </a:t>
            </a:r>
            <a:endParaRPr lang="fr-FR" altLang="en-US" sz="1800"/>
          </a:p>
          <a:p>
            <a:pPr lvl="1">
              <a:lnSpc>
                <a:spcPct val="80000"/>
              </a:lnSpc>
            </a:pPr>
            <a:r>
              <a:rPr lang="en-GB" altLang="en-US" sz="1800"/>
              <a:t>Synchronous communications are often referred to as </a:t>
            </a:r>
            <a:r>
              <a:rPr lang="en-GB" altLang="en-US" sz="1800" b="1" i="1"/>
              <a:t>blocking</a:t>
            </a:r>
            <a:r>
              <a:rPr lang="en-GB" altLang="en-US" sz="1800"/>
              <a:t> communications since other work must wait until the communications have completed. </a:t>
            </a:r>
            <a:endParaRPr lang="fr-FR" altLang="en-US" sz="1800"/>
          </a:p>
          <a:p>
            <a:pPr lvl="1">
              <a:lnSpc>
                <a:spcPct val="80000"/>
              </a:lnSpc>
            </a:pPr>
            <a:r>
              <a:rPr lang="en-GB" altLang="en-US" sz="1800"/>
              <a:t>Asynchronous communications allow tasks to transfer data independently from one another. For example, task 1 can prepare and send a message to task 2, and then immediately begin doing other work. </a:t>
            </a:r>
            <a:r>
              <a:rPr lang="fr-FR" altLang="en-US" sz="1800"/>
              <a:t>When task 2 actually receives the data doesn't matter. </a:t>
            </a:r>
          </a:p>
          <a:p>
            <a:pPr lvl="1">
              <a:lnSpc>
                <a:spcPct val="80000"/>
              </a:lnSpc>
            </a:pPr>
            <a:r>
              <a:rPr lang="en-GB" altLang="en-US" sz="1800"/>
              <a:t>Asynchronous communications are often referred to as </a:t>
            </a:r>
            <a:r>
              <a:rPr lang="en-GB" altLang="en-US" sz="1800" b="1" i="1"/>
              <a:t>non-blocking</a:t>
            </a:r>
            <a:r>
              <a:rPr lang="en-GB" altLang="en-US" sz="1800"/>
              <a:t> communications since other work can be done while the communications are taking place. </a:t>
            </a:r>
            <a:endParaRPr lang="fr-FR" altLang="en-US" sz="1800"/>
          </a:p>
          <a:p>
            <a:pPr lvl="1">
              <a:lnSpc>
                <a:spcPct val="80000"/>
              </a:lnSpc>
            </a:pPr>
            <a:r>
              <a:rPr lang="en-GB" altLang="en-US" sz="1800"/>
              <a:t>Interleaving computation with communication is the single greatest benefit for using asynchronous communications. </a:t>
            </a:r>
            <a:endParaRPr lang="fr-FR" altLang="en-US" sz="1800"/>
          </a:p>
          <a:p>
            <a:pPr>
              <a:lnSpc>
                <a:spcPct val="80000"/>
              </a:lnSpc>
            </a:pPr>
            <a:endParaRPr lang="fr-FR" altLang="en-US" sz="2000"/>
          </a:p>
        </p:txBody>
      </p:sp>
    </p:spTree>
    <p:extLst>
      <p:ext uri="{BB962C8B-B14F-4D97-AF65-F5344CB8AC3E}">
        <p14:creationId xmlns:p14="http://schemas.microsoft.com/office/powerpoint/2010/main" val="17866821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r>
              <a:rPr lang="en-GB" altLang="ja-JP"/>
              <a:t>Factors to Consider (5)</a:t>
            </a:r>
            <a:endParaRPr lang="fr-FR" altLang="en-US"/>
          </a:p>
        </p:txBody>
      </p:sp>
      <p:sp>
        <p:nvSpPr>
          <p:cNvPr id="128003" name="Rectangle 3"/>
          <p:cNvSpPr>
            <a:spLocks noGrp="1" noChangeArrowheads="1"/>
          </p:cNvSpPr>
          <p:nvPr>
            <p:ph type="body" idx="1"/>
          </p:nvPr>
        </p:nvSpPr>
        <p:spPr/>
        <p:txBody>
          <a:bodyPr/>
          <a:lstStyle/>
          <a:p>
            <a:r>
              <a:rPr lang="fr-FR" altLang="en-US" b="1"/>
              <a:t>Scope of communications</a:t>
            </a:r>
            <a:r>
              <a:rPr lang="fr-FR" altLang="en-US"/>
              <a:t> </a:t>
            </a:r>
          </a:p>
          <a:p>
            <a:pPr lvl="1"/>
            <a:r>
              <a:rPr lang="en-GB" altLang="en-US"/>
              <a:t>Knowing which tasks must communicate with each other is critical during the design stage of a parallel code. Both of the two scopings described below can be implemented synchronously or asynchronously. </a:t>
            </a:r>
            <a:endParaRPr lang="fr-FR" altLang="en-US"/>
          </a:p>
          <a:p>
            <a:pPr lvl="1"/>
            <a:r>
              <a:rPr lang="en-GB" altLang="en-US" b="1" i="1"/>
              <a:t>Point-to-point</a:t>
            </a:r>
            <a:r>
              <a:rPr lang="en-GB" altLang="en-US"/>
              <a:t> - involves two tasks with one task acting as the sender/producer of data, and the other acting as the receiver/consumer. </a:t>
            </a:r>
            <a:endParaRPr lang="fr-FR" altLang="en-US"/>
          </a:p>
          <a:p>
            <a:pPr lvl="1"/>
            <a:r>
              <a:rPr lang="en-GB" altLang="en-US" b="1" i="1"/>
              <a:t>Collective</a:t>
            </a:r>
            <a:r>
              <a:rPr lang="en-GB" altLang="en-US"/>
              <a:t> - involves data sharing between more than two tasks, which are often specified as being members in a common group, or collective.</a:t>
            </a:r>
            <a:endParaRPr lang="fr-FR" altLang="en-US"/>
          </a:p>
        </p:txBody>
      </p:sp>
    </p:spTree>
    <p:extLst>
      <p:ext uri="{BB962C8B-B14F-4D97-AF65-F5344CB8AC3E}">
        <p14:creationId xmlns:p14="http://schemas.microsoft.com/office/powerpoint/2010/main" val="5022523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r>
              <a:rPr lang="fr-FR" altLang="en-US"/>
              <a:t>Collective Communications</a:t>
            </a:r>
          </a:p>
        </p:txBody>
      </p:sp>
      <p:sp>
        <p:nvSpPr>
          <p:cNvPr id="129027" name="Rectangle 3"/>
          <p:cNvSpPr>
            <a:spLocks noGrp="1" noChangeArrowheads="1"/>
          </p:cNvSpPr>
          <p:nvPr>
            <p:ph type="body" idx="1"/>
          </p:nvPr>
        </p:nvSpPr>
        <p:spPr/>
        <p:txBody>
          <a:bodyPr/>
          <a:lstStyle/>
          <a:p>
            <a:r>
              <a:rPr lang="fr-FR" altLang="en-US" b="1"/>
              <a:t>Examples</a:t>
            </a:r>
          </a:p>
        </p:txBody>
      </p:sp>
      <p:pic>
        <p:nvPicPr>
          <p:cNvPr id="129028" name="Picture 4" descr="Collective communications examp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1" y="1998663"/>
            <a:ext cx="5616575" cy="444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38918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en-GB" altLang="ja-JP"/>
              <a:t>Factors to Consider (6)</a:t>
            </a:r>
            <a:endParaRPr lang="fr-FR" altLang="en-US"/>
          </a:p>
        </p:txBody>
      </p:sp>
      <p:sp>
        <p:nvSpPr>
          <p:cNvPr id="130051" name="Rectangle 3"/>
          <p:cNvSpPr>
            <a:spLocks noGrp="1" noChangeArrowheads="1"/>
          </p:cNvSpPr>
          <p:nvPr>
            <p:ph type="body" idx="1"/>
          </p:nvPr>
        </p:nvSpPr>
        <p:spPr/>
        <p:txBody>
          <a:bodyPr/>
          <a:lstStyle/>
          <a:p>
            <a:r>
              <a:rPr lang="fr-FR" altLang="en-US" b="1"/>
              <a:t>Efficiency of communications</a:t>
            </a:r>
            <a:r>
              <a:rPr lang="fr-FR" altLang="en-US"/>
              <a:t> </a:t>
            </a:r>
          </a:p>
          <a:p>
            <a:pPr lvl="1"/>
            <a:r>
              <a:rPr lang="en-GB" altLang="en-US"/>
              <a:t>Very often, the programmer will have a choice with regard to factors that can affect communications performance. </a:t>
            </a:r>
            <a:r>
              <a:rPr lang="fr-FR" altLang="en-US"/>
              <a:t>Only a few are mentioned here. </a:t>
            </a:r>
          </a:p>
          <a:p>
            <a:pPr lvl="1"/>
            <a:r>
              <a:rPr lang="en-GB" altLang="en-US"/>
              <a:t>Which implementation for a given model should be used? Using the Message Passing Model as an example, one MPI implementation may be faster on a given hardware platform than another. </a:t>
            </a:r>
            <a:endParaRPr lang="fr-FR" altLang="en-US"/>
          </a:p>
          <a:p>
            <a:pPr lvl="1"/>
            <a:r>
              <a:rPr lang="en-GB" altLang="en-US"/>
              <a:t>What type of communication operations should be used? As mentioned previously, asynchronous communication operations can improve overall program performance. </a:t>
            </a:r>
            <a:endParaRPr lang="fr-FR" altLang="en-US"/>
          </a:p>
          <a:p>
            <a:pPr lvl="1"/>
            <a:r>
              <a:rPr lang="en-GB" altLang="en-US"/>
              <a:t>Network media - some platforms may offer more than one network for communications. </a:t>
            </a:r>
            <a:r>
              <a:rPr lang="fr-FR" altLang="en-US"/>
              <a:t>Which one is best? </a:t>
            </a:r>
          </a:p>
        </p:txBody>
      </p:sp>
    </p:spTree>
    <p:extLst>
      <p:ext uri="{BB962C8B-B14F-4D97-AF65-F5344CB8AC3E}">
        <p14:creationId xmlns:p14="http://schemas.microsoft.com/office/powerpoint/2010/main" val="734029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16946" y="365124"/>
            <a:ext cx="4879554" cy="1325563"/>
          </a:xfrm>
        </p:spPr>
        <p:txBody>
          <a:bodyPr/>
          <a:lstStyle/>
          <a:p>
            <a:r>
              <a:rPr lang="fr-FR" altLang="en-US" smtClean="0"/>
              <a:t>Resources</a:t>
            </a:r>
            <a:endParaRPr lang="fr-FR" altLang="en-US" dirty="0"/>
          </a:p>
        </p:txBody>
      </p:sp>
      <p:sp>
        <p:nvSpPr>
          <p:cNvPr id="28675" name="Rectangle 3"/>
          <p:cNvSpPr>
            <a:spLocks noGrp="1" noChangeArrowheads="1"/>
          </p:cNvSpPr>
          <p:nvPr>
            <p:ph type="body" idx="1"/>
          </p:nvPr>
        </p:nvSpPr>
        <p:spPr>
          <a:xfrm>
            <a:off x="616946" y="1825625"/>
            <a:ext cx="5365214" cy="4351338"/>
          </a:xfrm>
        </p:spPr>
        <p:txBody>
          <a:bodyPr/>
          <a:lstStyle/>
          <a:p>
            <a:r>
              <a:rPr lang="en-GB" altLang="en-US" dirty="0"/>
              <a:t>The compute resources can include: </a:t>
            </a:r>
            <a:endParaRPr lang="fr-FR" altLang="en-US" dirty="0"/>
          </a:p>
          <a:p>
            <a:pPr lvl="1"/>
            <a:r>
              <a:rPr lang="en-GB" altLang="en-US" dirty="0"/>
              <a:t>A single computer with multiple processors; </a:t>
            </a:r>
          </a:p>
          <a:p>
            <a:pPr lvl="1"/>
            <a:r>
              <a:rPr lang="en-GB" altLang="en-US" dirty="0"/>
              <a:t>A single computer with (multiple) processor(s) and some specialized computer resources (GPU, FPGA …)</a:t>
            </a:r>
            <a:endParaRPr lang="fr-FR" altLang="en-US" dirty="0"/>
          </a:p>
          <a:p>
            <a:pPr lvl="1"/>
            <a:r>
              <a:rPr lang="en-GB" altLang="en-US" dirty="0"/>
              <a:t>An arbitrary number of computers connected by a network; </a:t>
            </a:r>
            <a:endParaRPr lang="fr-FR" altLang="en-US" dirty="0"/>
          </a:p>
          <a:p>
            <a:pPr lvl="1"/>
            <a:r>
              <a:rPr lang="fr-FR" altLang="en-US" dirty="0"/>
              <a:t>A </a:t>
            </a:r>
            <a:r>
              <a:rPr lang="fr-FR" altLang="en-US" dirty="0" err="1"/>
              <a:t>combination</a:t>
            </a:r>
            <a:r>
              <a:rPr lang="fr-FR" altLang="en-US" dirty="0"/>
              <a:t> of </a:t>
            </a:r>
            <a:r>
              <a:rPr lang="fr-FR" altLang="en-US" dirty="0" err="1"/>
              <a:t>both</a:t>
            </a:r>
            <a:r>
              <a:rPr lang="fr-FR" altLang="en-US" dirty="0"/>
              <a:t>. </a:t>
            </a:r>
          </a:p>
          <a:p>
            <a:endParaRPr lang="fr-FR" altLang="en-US" dirty="0"/>
          </a:p>
        </p:txBody>
      </p:sp>
      <p:sp>
        <p:nvSpPr>
          <p:cNvPr id="4" name="Rectangle 2"/>
          <p:cNvSpPr txBox="1">
            <a:spLocks noChangeArrowheads="1"/>
          </p:cNvSpPr>
          <p:nvPr/>
        </p:nvSpPr>
        <p:spPr>
          <a:xfrm>
            <a:off x="6096000" y="365124"/>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ltLang="ja-JP" dirty="0" smtClean="0"/>
              <a:t>Challenge</a:t>
            </a:r>
            <a:endParaRPr lang="fr-FR" altLang="en-US" dirty="0"/>
          </a:p>
        </p:txBody>
      </p:sp>
      <p:sp>
        <p:nvSpPr>
          <p:cNvPr id="5" name="Rectangle 3"/>
          <p:cNvSpPr txBox="1">
            <a:spLocks noChangeArrowheads="1"/>
          </p:cNvSpPr>
          <p:nvPr/>
        </p:nvSpPr>
        <p:spPr>
          <a:xfrm>
            <a:off x="6095999" y="1825625"/>
            <a:ext cx="574713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altLang="en-US" smtClean="0"/>
              <a:t>The computational problem usually demonstrates characteristics such as the ability to be: </a:t>
            </a:r>
            <a:endParaRPr lang="fr-FR" altLang="en-US" dirty="0" smtClean="0"/>
          </a:p>
          <a:p>
            <a:pPr lvl="1"/>
            <a:r>
              <a:rPr lang="en-GB" altLang="en-US" dirty="0" smtClean="0"/>
              <a:t>Broken apart into discrete pieces of work that can be solved simultaneously; </a:t>
            </a:r>
            <a:endParaRPr lang="fr-FR" altLang="en-US" dirty="0" smtClean="0"/>
          </a:p>
          <a:p>
            <a:pPr lvl="1"/>
            <a:r>
              <a:rPr lang="en-GB" altLang="en-US" dirty="0" smtClean="0"/>
              <a:t>Execute multiple program instructions at any moment in time; </a:t>
            </a:r>
            <a:endParaRPr lang="fr-FR" altLang="en-US" dirty="0" smtClean="0"/>
          </a:p>
          <a:p>
            <a:pPr lvl="1"/>
            <a:r>
              <a:rPr lang="en-GB" altLang="en-US" dirty="0" smtClean="0"/>
              <a:t>Solved in less time with multiple compute resources than with a single compute resource. </a:t>
            </a:r>
            <a:endParaRPr lang="fr-FR" altLang="en-US" dirty="0" smtClean="0"/>
          </a:p>
          <a:p>
            <a:endParaRPr lang="fr-FR" altLang="en-US" dirty="0"/>
          </a:p>
        </p:txBody>
      </p:sp>
    </p:spTree>
    <p:extLst>
      <p:ext uri="{BB962C8B-B14F-4D97-AF65-F5344CB8AC3E}">
        <p14:creationId xmlns:p14="http://schemas.microsoft.com/office/powerpoint/2010/main" val="187630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r>
              <a:rPr lang="fr-FR" altLang="en-US"/>
              <a:t>Definitions</a:t>
            </a:r>
          </a:p>
        </p:txBody>
      </p:sp>
      <p:sp>
        <p:nvSpPr>
          <p:cNvPr id="134147" name="Rectangle 3"/>
          <p:cNvSpPr>
            <a:spLocks noGrp="1" noChangeArrowheads="1"/>
          </p:cNvSpPr>
          <p:nvPr>
            <p:ph type="body" idx="1"/>
          </p:nvPr>
        </p:nvSpPr>
        <p:spPr/>
        <p:txBody>
          <a:bodyPr/>
          <a:lstStyle/>
          <a:p>
            <a:r>
              <a:rPr lang="en-GB" altLang="en-US"/>
              <a:t>A </a:t>
            </a:r>
            <a:r>
              <a:rPr lang="en-GB" altLang="en-US" b="1" i="1"/>
              <a:t>dependence</a:t>
            </a:r>
            <a:r>
              <a:rPr lang="en-GB" altLang="en-US"/>
              <a:t> exists between program statements when the order of statement execution affects the results of the program. </a:t>
            </a:r>
            <a:endParaRPr lang="fr-FR" altLang="en-US"/>
          </a:p>
          <a:p>
            <a:r>
              <a:rPr lang="en-GB" altLang="en-US"/>
              <a:t>A </a:t>
            </a:r>
            <a:r>
              <a:rPr lang="en-GB" altLang="en-US" b="1" i="1"/>
              <a:t>data dependence</a:t>
            </a:r>
            <a:r>
              <a:rPr lang="en-GB" altLang="en-US"/>
              <a:t> results from multiple use of the same location(s) in storage by different tasks. </a:t>
            </a:r>
            <a:endParaRPr lang="fr-FR" altLang="en-US"/>
          </a:p>
          <a:p>
            <a:r>
              <a:rPr lang="en-GB" altLang="en-US"/>
              <a:t>Dependencies are important to parallel programming because they are one of the primary inhibitors to parallelism.</a:t>
            </a:r>
            <a:endParaRPr lang="fr-FR" altLang="en-US"/>
          </a:p>
        </p:txBody>
      </p:sp>
    </p:spTree>
    <p:extLst>
      <p:ext uri="{BB962C8B-B14F-4D97-AF65-F5344CB8AC3E}">
        <p14:creationId xmlns:p14="http://schemas.microsoft.com/office/powerpoint/2010/main" val="5609298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r>
              <a:rPr lang="fr-FR" altLang="en-US"/>
              <a:t>Examples (1): Loop carried data dependence</a:t>
            </a:r>
          </a:p>
        </p:txBody>
      </p:sp>
      <p:sp>
        <p:nvSpPr>
          <p:cNvPr id="135171" name="Rectangle 3"/>
          <p:cNvSpPr>
            <a:spLocks noGrp="1" noChangeArrowheads="1"/>
          </p:cNvSpPr>
          <p:nvPr>
            <p:ph type="body" idx="1"/>
          </p:nvPr>
        </p:nvSpPr>
        <p:spPr>
          <a:xfrm>
            <a:off x="440675" y="2809281"/>
            <a:ext cx="9607627" cy="3738562"/>
          </a:xfrm>
        </p:spPr>
        <p:txBody>
          <a:bodyPr/>
          <a:lstStyle/>
          <a:p>
            <a:r>
              <a:rPr lang="en-GB" altLang="en-US"/>
              <a:t>The value of A(J-1) must be computed before the value of A(J), therefore A(J) exhibits a data dependency on A(J-1). </a:t>
            </a:r>
            <a:r>
              <a:rPr lang="en-GB" altLang="en-US" dirty="0"/>
              <a:t>Parallelism is inhibited. </a:t>
            </a:r>
          </a:p>
          <a:p>
            <a:r>
              <a:rPr lang="en-GB" altLang="en-US" dirty="0"/>
              <a:t>If Task 2 has A(J) and task 1 has A(J-1), computing the correct value of A(J) necessitates: </a:t>
            </a:r>
            <a:endParaRPr lang="fr-FR" altLang="en-US" dirty="0"/>
          </a:p>
          <a:p>
            <a:pPr lvl="1"/>
            <a:r>
              <a:rPr lang="en-GB" altLang="en-US" dirty="0"/>
              <a:t>Distributed memory architecture - task 2 must obtain the value of A(J-1) from task 1 after task 1 finishes its computation </a:t>
            </a:r>
            <a:endParaRPr lang="fr-FR" altLang="en-US" dirty="0"/>
          </a:p>
          <a:p>
            <a:pPr lvl="1"/>
            <a:r>
              <a:rPr lang="en-GB" altLang="en-US" dirty="0"/>
              <a:t>Shared memory architecture - task 2 must read A(J-1) after task 1 updates it</a:t>
            </a:r>
            <a:endParaRPr lang="fr-FR" altLang="en-US" dirty="0"/>
          </a:p>
        </p:txBody>
      </p:sp>
      <p:sp>
        <p:nvSpPr>
          <p:cNvPr id="135173" name="Text Box 5"/>
          <p:cNvSpPr txBox="1">
            <a:spLocks noChangeArrowheads="1"/>
          </p:cNvSpPr>
          <p:nvPr/>
        </p:nvSpPr>
        <p:spPr bwMode="auto">
          <a:xfrm>
            <a:off x="3656870" y="1616907"/>
            <a:ext cx="4878259" cy="92333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lvl="2"/>
            <a:r>
              <a:rPr lang="fr-FR" altLang="en-US" b="1">
                <a:latin typeface="Courier New" charset="0"/>
              </a:rPr>
              <a:t>DO 500 J = MYSTART,MYEND </a:t>
            </a:r>
          </a:p>
          <a:p>
            <a:pPr lvl="3"/>
            <a:r>
              <a:rPr lang="fr-FR" altLang="en-US" b="1" dirty="0">
                <a:latin typeface="Courier New" charset="0"/>
              </a:rPr>
              <a:t>  A(J) = A(J-1) * 2.0</a:t>
            </a:r>
            <a:r>
              <a:rPr lang="fr-FR" altLang="ja-JP" b="1" dirty="0">
                <a:latin typeface="Courier New" charset="0"/>
              </a:rPr>
              <a:t>500</a:t>
            </a:r>
          </a:p>
          <a:p>
            <a:pPr lvl="2"/>
            <a:r>
              <a:rPr lang="fr-FR" altLang="ja-JP" b="1" dirty="0">
                <a:latin typeface="Courier New" charset="0"/>
              </a:rPr>
              <a:t>CONTINUE</a:t>
            </a:r>
            <a:endParaRPr lang="fr-FR" altLang="en-US" b="1" dirty="0">
              <a:latin typeface="Courier New" charset="0"/>
            </a:endParaRPr>
          </a:p>
        </p:txBody>
      </p:sp>
    </p:spTree>
    <p:extLst>
      <p:ext uri="{BB962C8B-B14F-4D97-AF65-F5344CB8AC3E}">
        <p14:creationId xmlns:p14="http://schemas.microsoft.com/office/powerpoint/2010/main" val="945433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r>
              <a:rPr lang="fr-FR" altLang="en-US" sz="2400" dirty="0" err="1"/>
              <a:t>Examples</a:t>
            </a:r>
            <a:r>
              <a:rPr lang="fr-FR" altLang="en-US" sz="2400" dirty="0"/>
              <a:t> (2): </a:t>
            </a:r>
            <a:r>
              <a:rPr lang="fr-FR" altLang="en-US" sz="2400" b="1" dirty="0"/>
              <a:t>Loop </a:t>
            </a:r>
            <a:r>
              <a:rPr lang="fr-FR" altLang="en-US" sz="2400" b="1" dirty="0" err="1"/>
              <a:t>independent</a:t>
            </a:r>
            <a:r>
              <a:rPr lang="fr-FR" altLang="en-US" sz="2400" b="1" dirty="0"/>
              <a:t> data </a:t>
            </a:r>
            <a:r>
              <a:rPr lang="fr-FR" altLang="en-US" sz="2400" b="1" dirty="0" err="1"/>
              <a:t>dependence</a:t>
            </a:r>
            <a:endParaRPr lang="fr-FR" altLang="en-US" sz="2400" dirty="0"/>
          </a:p>
        </p:txBody>
      </p:sp>
      <p:sp>
        <p:nvSpPr>
          <p:cNvPr id="136195" name="Rectangle 3"/>
          <p:cNvSpPr>
            <a:spLocks noGrp="1" noChangeArrowheads="1"/>
          </p:cNvSpPr>
          <p:nvPr>
            <p:ph type="body" idx="1"/>
          </p:nvPr>
        </p:nvSpPr>
        <p:spPr>
          <a:xfrm>
            <a:off x="1791159" y="3137933"/>
            <a:ext cx="7772400" cy="3235325"/>
          </a:xfrm>
        </p:spPr>
        <p:txBody>
          <a:bodyPr/>
          <a:lstStyle/>
          <a:p>
            <a:r>
              <a:rPr lang="en-GB" altLang="en-US" sz="2000"/>
              <a:t>As with the previous example, parallelism is inhibited. </a:t>
            </a:r>
            <a:r>
              <a:rPr lang="en-GB" altLang="en-US" sz="2000" dirty="0"/>
              <a:t>The value of Y is dependent on: </a:t>
            </a:r>
            <a:endParaRPr lang="fr-FR" altLang="en-US" sz="2000" dirty="0"/>
          </a:p>
          <a:p>
            <a:pPr lvl="1"/>
            <a:r>
              <a:rPr lang="en-GB" altLang="en-US" sz="1800" dirty="0"/>
              <a:t>Distributed memory architecture - if or when the value of X is communicated between the tasks. </a:t>
            </a:r>
            <a:endParaRPr lang="fr-FR" altLang="en-US" sz="1800" dirty="0"/>
          </a:p>
          <a:p>
            <a:pPr lvl="1"/>
            <a:r>
              <a:rPr lang="en-GB" altLang="en-US" sz="1800" dirty="0"/>
              <a:t>Shared memory architecture - which task last stores the value of X. </a:t>
            </a:r>
            <a:endParaRPr lang="fr-FR" altLang="en-US" sz="1800" dirty="0"/>
          </a:p>
          <a:p>
            <a:r>
              <a:rPr lang="en-GB" altLang="en-US" sz="2000" dirty="0"/>
              <a:t>Although all data dependencies are important to identify when designing parallel programs, loop carried dependencies are particularly important since loops are possibly the most common target of parallelization efforts. </a:t>
            </a:r>
            <a:endParaRPr lang="fr-FR" altLang="en-US" sz="2000" dirty="0"/>
          </a:p>
        </p:txBody>
      </p:sp>
      <p:sp>
        <p:nvSpPr>
          <p:cNvPr id="136196" name="Text Box 4"/>
          <p:cNvSpPr txBox="1">
            <a:spLocks noChangeArrowheads="1"/>
          </p:cNvSpPr>
          <p:nvPr/>
        </p:nvSpPr>
        <p:spPr bwMode="auto">
          <a:xfrm>
            <a:off x="7661046" y="1027906"/>
            <a:ext cx="3005138" cy="15684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fr-FR" altLang="en-US" sz="1600" b="1">
                <a:latin typeface="Courier New" charset="0"/>
              </a:rPr>
              <a:t>task 1        task 2</a:t>
            </a:r>
          </a:p>
          <a:p>
            <a:r>
              <a:rPr lang="fr-FR" altLang="en-US" sz="1600" b="1">
                <a:latin typeface="Courier New" charset="0"/>
              </a:rPr>
              <a:t>------        ------</a:t>
            </a:r>
          </a:p>
          <a:p>
            <a:r>
              <a:rPr lang="fr-FR" altLang="en-US" sz="1600" b="1">
                <a:latin typeface="Courier New" charset="0"/>
              </a:rPr>
              <a:t>X = 2         X = 4  </a:t>
            </a:r>
          </a:p>
          <a:p>
            <a:r>
              <a:rPr lang="fr-FR" altLang="en-US" sz="1600" b="1">
                <a:latin typeface="Courier New" charset="0"/>
              </a:rPr>
              <a:t>.             .  </a:t>
            </a:r>
          </a:p>
          <a:p>
            <a:r>
              <a:rPr lang="fr-FR" altLang="en-US" sz="1600" b="1">
                <a:latin typeface="Courier New" charset="0"/>
              </a:rPr>
              <a:t>.             .</a:t>
            </a:r>
          </a:p>
          <a:p>
            <a:r>
              <a:rPr lang="fr-FR" altLang="ja-JP" sz="1600" b="1">
                <a:latin typeface="Courier New" charset="0"/>
              </a:rPr>
              <a:t>Y = X**2      Y = X**3 </a:t>
            </a:r>
            <a:endParaRPr lang="fr-FR" altLang="en-US" sz="1600" b="1">
              <a:latin typeface="Courier New" charset="0"/>
            </a:endParaRPr>
          </a:p>
        </p:txBody>
      </p:sp>
    </p:spTree>
    <p:extLst>
      <p:ext uri="{BB962C8B-B14F-4D97-AF65-F5344CB8AC3E}">
        <p14:creationId xmlns:p14="http://schemas.microsoft.com/office/powerpoint/2010/main" val="19991977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a:xfrm>
            <a:off x="0" y="-25714"/>
            <a:ext cx="10515600" cy="1325563"/>
          </a:xfrm>
        </p:spPr>
        <p:txBody>
          <a:bodyPr/>
          <a:lstStyle/>
          <a:p>
            <a:r>
              <a:rPr lang="fr-FR" altLang="ja-JP"/>
              <a:t>Amdahl's</a:t>
            </a:r>
            <a:r>
              <a:rPr lang="fr-FR" altLang="ja-JP" dirty="0"/>
              <a:t> Law</a:t>
            </a:r>
            <a:endParaRPr lang="fr-FR" altLang="en-US" dirty="0"/>
          </a:p>
        </p:txBody>
      </p:sp>
      <p:sp>
        <p:nvSpPr>
          <p:cNvPr id="148483" name="Rectangle 3"/>
          <p:cNvSpPr>
            <a:spLocks noGrp="1" noChangeArrowheads="1"/>
          </p:cNvSpPr>
          <p:nvPr>
            <p:ph type="body" idx="1"/>
          </p:nvPr>
        </p:nvSpPr>
        <p:spPr>
          <a:xfrm>
            <a:off x="0" y="2588964"/>
            <a:ext cx="12192000" cy="4068208"/>
          </a:xfrm>
        </p:spPr>
        <p:txBody>
          <a:bodyPr/>
          <a:lstStyle/>
          <a:p>
            <a:pPr>
              <a:buFont typeface="Webdings" charset="2"/>
              <a:buNone/>
            </a:pPr>
            <a:r>
              <a:rPr lang="fr-FR" altLang="en-US" sz="1600" b="1" dirty="0">
                <a:latin typeface="Courier New" charset="0"/>
              </a:rPr>
              <a:t>                            1</a:t>
            </a:r>
          </a:p>
          <a:p>
            <a:pPr lvl="3">
              <a:buFontTx/>
              <a:buNone/>
            </a:pPr>
            <a:r>
              <a:rPr lang="fr-FR" altLang="en-US" b="1" dirty="0" err="1">
                <a:latin typeface="Courier New" charset="0"/>
              </a:rPr>
              <a:t>speedup</a:t>
            </a:r>
            <a:r>
              <a:rPr lang="fr-FR" altLang="en-US" b="1" dirty="0">
                <a:latin typeface="Courier New" charset="0"/>
              </a:rPr>
              <a:t>   =   --------</a:t>
            </a:r>
          </a:p>
          <a:p>
            <a:pPr lvl="3">
              <a:buFontTx/>
              <a:buNone/>
            </a:pPr>
            <a:r>
              <a:rPr lang="fr-FR" altLang="en-US" b="1" dirty="0">
                <a:latin typeface="Courier New" charset="0"/>
              </a:rPr>
              <a:t>               1  - P</a:t>
            </a:r>
            <a:endParaRPr lang="fr-FR" altLang="en-US" dirty="0">
              <a:latin typeface="Courier New" charset="0"/>
            </a:endParaRPr>
          </a:p>
          <a:p>
            <a:endParaRPr lang="en-GB" altLang="en-US" dirty="0"/>
          </a:p>
          <a:p>
            <a:r>
              <a:rPr lang="en-GB" altLang="en-US" sz="2000" dirty="0"/>
              <a:t>If none of the code can be parallelized, P = 0 and the speedup = 1 (no speedup</a:t>
            </a:r>
            <a:r>
              <a:rPr lang="en-GB" altLang="en-US" sz="2000" dirty="0" smtClean="0"/>
              <a:t>).</a:t>
            </a:r>
            <a:br>
              <a:rPr lang="en-GB" altLang="en-US" sz="2000" dirty="0" smtClean="0"/>
            </a:br>
            <a:r>
              <a:rPr lang="en-GB" altLang="en-US" sz="2000" dirty="0" smtClean="0"/>
              <a:t>If </a:t>
            </a:r>
            <a:r>
              <a:rPr lang="en-GB" altLang="en-US" sz="2000" dirty="0"/>
              <a:t>all of the code is parallelized, P = 1 and the speedup is infinite (in theory). </a:t>
            </a:r>
            <a:endParaRPr lang="fr-FR" altLang="en-US" sz="2000" dirty="0"/>
          </a:p>
          <a:p>
            <a:r>
              <a:rPr lang="en-GB" altLang="en-US" sz="2000" dirty="0"/>
              <a:t>If 50% of the code can be parallelized, maximum speedup = 2, meaning the code will run twice as fast. </a:t>
            </a:r>
            <a:endParaRPr lang="fr-FR" altLang="en-US" sz="2000" dirty="0"/>
          </a:p>
        </p:txBody>
      </p:sp>
      <p:pic>
        <p:nvPicPr>
          <p:cNvPr id="148484" name="Picture 4"/>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5915" t="31111" r="11031" b="5902"/>
          <a:stretch>
            <a:fillRect/>
          </a:stretch>
        </p:blipFill>
        <p:spPr bwMode="auto">
          <a:xfrm>
            <a:off x="6600826" y="1"/>
            <a:ext cx="4067175" cy="270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48485" name="Text Box 5"/>
          <p:cNvSpPr txBox="1">
            <a:spLocks noChangeArrowheads="1"/>
          </p:cNvSpPr>
          <p:nvPr/>
        </p:nvSpPr>
        <p:spPr bwMode="auto">
          <a:xfrm>
            <a:off x="388938" y="1354932"/>
            <a:ext cx="4556125"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20000"/>
              </a:spcBef>
              <a:buClr>
                <a:srgbClr val="E47C23"/>
              </a:buClr>
              <a:buSzPct val="80000"/>
              <a:buFont typeface="Webdings" charset="2"/>
              <a:buChar char="&lt;"/>
            </a:pPr>
            <a:r>
              <a:rPr lang="en-GB" altLang="en-US" sz="2000">
                <a:hlinkClick r:id="rId3"/>
              </a:rPr>
              <a:t>Amdahl's Law</a:t>
            </a:r>
            <a:r>
              <a:rPr lang="en-GB" altLang="en-US" sz="2000"/>
              <a:t> states that potential program speedup is defined by the fraction of code (P) that can be parallelized:</a:t>
            </a:r>
            <a:endParaRPr lang="fr-FR" altLang="en-US" sz="2000" dirty="0"/>
          </a:p>
          <a:p>
            <a:endParaRPr lang="fr-FR" altLang="en-US" sz="2000" dirty="0"/>
          </a:p>
        </p:txBody>
      </p:sp>
    </p:spTree>
    <p:extLst>
      <p:ext uri="{BB962C8B-B14F-4D97-AF65-F5344CB8AC3E}">
        <p14:creationId xmlns:p14="http://schemas.microsoft.com/office/powerpoint/2010/main" val="7063425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a:xfrm>
            <a:off x="0" y="1"/>
            <a:ext cx="11353800" cy="1145753"/>
          </a:xfrm>
        </p:spPr>
        <p:txBody>
          <a:bodyPr/>
          <a:lstStyle/>
          <a:p>
            <a:r>
              <a:rPr lang="fr-FR" altLang="ja-JP" dirty="0" err="1"/>
              <a:t>Amdahl's</a:t>
            </a:r>
            <a:r>
              <a:rPr lang="fr-FR" altLang="ja-JP" dirty="0"/>
              <a:t> Law</a:t>
            </a:r>
            <a:endParaRPr lang="fr-FR" altLang="en-US" dirty="0"/>
          </a:p>
        </p:txBody>
      </p:sp>
      <p:sp>
        <p:nvSpPr>
          <p:cNvPr id="149507" name="Rectangle 3"/>
          <p:cNvSpPr>
            <a:spLocks noGrp="1" noChangeArrowheads="1"/>
          </p:cNvSpPr>
          <p:nvPr>
            <p:ph type="body" idx="1"/>
          </p:nvPr>
        </p:nvSpPr>
        <p:spPr>
          <a:xfrm>
            <a:off x="838200" y="1704181"/>
            <a:ext cx="10515600" cy="4351338"/>
          </a:xfrm>
        </p:spPr>
        <p:txBody>
          <a:bodyPr/>
          <a:lstStyle/>
          <a:p>
            <a:r>
              <a:rPr lang="en-GB" altLang="ja-JP" dirty="0"/>
              <a:t>Introducing the number of processors performing the parallel fraction of work, the relationship can be </a:t>
            </a:r>
            <a:r>
              <a:rPr lang="en-GB" altLang="ja-JP" dirty="0" err="1"/>
              <a:t>modeled</a:t>
            </a:r>
            <a:r>
              <a:rPr lang="en-GB" altLang="ja-JP" dirty="0"/>
              <a:t> by</a:t>
            </a:r>
          </a:p>
          <a:p>
            <a:endParaRPr lang="en-GB" altLang="ja-JP" dirty="0"/>
          </a:p>
          <a:p>
            <a:endParaRPr lang="fr-FR" altLang="ja-JP" dirty="0"/>
          </a:p>
          <a:p>
            <a:endParaRPr lang="en-GB" altLang="ja-JP" dirty="0"/>
          </a:p>
          <a:p>
            <a:r>
              <a:rPr lang="en-GB" altLang="ja-JP" dirty="0"/>
              <a:t>where P = parallel fraction, N = number of processors and S = serial fraction</a:t>
            </a:r>
            <a:r>
              <a:rPr lang="fr-FR" altLang="ja-JP" dirty="0"/>
              <a:t> </a:t>
            </a:r>
            <a:endParaRPr lang="fr-FR" altLang="en-US" dirty="0"/>
          </a:p>
        </p:txBody>
      </p:sp>
      <p:sp>
        <p:nvSpPr>
          <p:cNvPr id="149508" name="Text Box 4"/>
          <p:cNvSpPr txBox="1">
            <a:spLocks noChangeArrowheads="1"/>
          </p:cNvSpPr>
          <p:nvPr/>
        </p:nvSpPr>
        <p:spPr bwMode="auto">
          <a:xfrm>
            <a:off x="4367213" y="2565400"/>
            <a:ext cx="3384550" cy="1314450"/>
          </a:xfrm>
          <a:prstGeom prst="rect">
            <a:avLst/>
          </a:prstGeom>
          <a:solidFill>
            <a:srgbClr val="CC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GB" altLang="en-US" sz="1600" b="1">
                <a:latin typeface="Courier New" charset="0"/>
              </a:rPr>
              <a:t>                    </a:t>
            </a:r>
            <a:r>
              <a:rPr lang="fr-FR" altLang="en-US" sz="1600" b="1">
                <a:latin typeface="Courier New" charset="0"/>
              </a:rPr>
              <a:t>1      </a:t>
            </a:r>
          </a:p>
          <a:p>
            <a:r>
              <a:rPr lang="fr-FR" altLang="en-US" sz="1600" b="1">
                <a:latin typeface="Courier New" charset="0"/>
              </a:rPr>
              <a:t>speedup   =   ------------</a:t>
            </a:r>
          </a:p>
          <a:p>
            <a:r>
              <a:rPr lang="fr-FR" altLang="en-US" sz="1600" b="1">
                <a:latin typeface="Courier New" charset="0"/>
              </a:rPr>
              <a:t>                P   +  S                   </a:t>
            </a:r>
          </a:p>
          <a:p>
            <a:r>
              <a:rPr lang="fr-FR" altLang="en-US" sz="1600" b="1">
                <a:latin typeface="Courier New" charset="0"/>
              </a:rPr>
              <a:t>               ---                    </a:t>
            </a:r>
          </a:p>
          <a:p>
            <a:r>
              <a:rPr lang="fr-FR" altLang="en-US" sz="1600" b="1">
                <a:latin typeface="Courier New" charset="0"/>
              </a:rPr>
              <a:t>                N</a:t>
            </a:r>
          </a:p>
        </p:txBody>
      </p:sp>
    </p:spTree>
    <p:extLst>
      <p:ext uri="{BB962C8B-B14F-4D97-AF65-F5344CB8AC3E}">
        <p14:creationId xmlns:p14="http://schemas.microsoft.com/office/powerpoint/2010/main" val="2099733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lstStyle/>
          <a:p>
            <a:r>
              <a:rPr lang="fr-FR" altLang="ja-JP"/>
              <a:t>Amdahl's Law</a:t>
            </a:r>
            <a:endParaRPr lang="fr-FR" altLang="en-US"/>
          </a:p>
        </p:txBody>
      </p:sp>
      <p:sp>
        <p:nvSpPr>
          <p:cNvPr id="150531" name="Rectangle 3"/>
          <p:cNvSpPr>
            <a:spLocks noGrp="1" noChangeArrowheads="1"/>
          </p:cNvSpPr>
          <p:nvPr>
            <p:ph type="body" idx="1"/>
          </p:nvPr>
        </p:nvSpPr>
        <p:spPr/>
        <p:txBody>
          <a:bodyPr/>
          <a:lstStyle/>
          <a:p>
            <a:r>
              <a:rPr lang="en-GB" altLang="ja-JP"/>
              <a:t>It soon becomes obvious that there are limits to the scalability of parallelism. For example, at P = .50, .90 and .99 (50%, 90% and 99% of the code is parallelizable)</a:t>
            </a:r>
            <a:endParaRPr lang="fr-FR" altLang="en-US"/>
          </a:p>
        </p:txBody>
      </p:sp>
      <p:sp>
        <p:nvSpPr>
          <p:cNvPr id="150532" name="Text Box 4"/>
          <p:cNvSpPr txBox="1">
            <a:spLocks noChangeArrowheads="1"/>
          </p:cNvSpPr>
          <p:nvPr/>
        </p:nvSpPr>
        <p:spPr bwMode="auto">
          <a:xfrm>
            <a:off x="3176588" y="3325814"/>
            <a:ext cx="5440362"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tLang="en-US" sz="1600">
                <a:latin typeface="Courier New" charset="0"/>
              </a:rPr>
              <a:t>                        </a:t>
            </a:r>
            <a:r>
              <a:rPr lang="en-GB" altLang="en-US" sz="1600" b="1">
                <a:latin typeface="Courier New" charset="0"/>
              </a:rPr>
              <a:t>speedup</a:t>
            </a:r>
          </a:p>
          <a:p>
            <a:r>
              <a:rPr lang="en-GB" altLang="en-US" sz="1600" b="1">
                <a:latin typeface="Courier New" charset="0"/>
              </a:rPr>
              <a:t>           --------------------------------</a:t>
            </a:r>
          </a:p>
          <a:p>
            <a:r>
              <a:rPr lang="en-GB" altLang="en-US" sz="1600" b="1">
                <a:latin typeface="Courier New" charset="0"/>
              </a:rPr>
              <a:t>  N        P = .50      P = .90     P = .99</a:t>
            </a:r>
          </a:p>
          <a:p>
            <a:r>
              <a:rPr lang="fr-FR" altLang="en-US" sz="1600" b="1">
                <a:latin typeface="Courier New" charset="0"/>
              </a:rPr>
              <a:t>-----      -------      -------     -------</a:t>
            </a:r>
          </a:p>
          <a:p>
            <a:r>
              <a:rPr lang="fr-FR" altLang="en-US" sz="1600" b="1">
                <a:latin typeface="Courier New" charset="0"/>
              </a:rPr>
              <a:t>   10         1.82         5.26        9.17</a:t>
            </a:r>
          </a:p>
          <a:p>
            <a:r>
              <a:rPr lang="fr-FR" altLang="en-US" sz="1600" b="1">
                <a:latin typeface="Courier New" charset="0"/>
              </a:rPr>
              <a:t>  100         1.98         9.17       50.25</a:t>
            </a:r>
          </a:p>
          <a:p>
            <a:r>
              <a:rPr lang="fr-FR" altLang="en-US" sz="1600" b="1">
                <a:latin typeface="Courier New" charset="0"/>
              </a:rPr>
              <a:t> 1000         1.99         9.91       90.99</a:t>
            </a:r>
          </a:p>
          <a:p>
            <a:r>
              <a:rPr lang="fr-FR" altLang="en-US" sz="1600" b="1">
                <a:latin typeface="Courier New" charset="0"/>
              </a:rPr>
              <a:t>10000         1.99         9.91       99.02</a:t>
            </a:r>
          </a:p>
        </p:txBody>
      </p:sp>
    </p:spTree>
    <p:extLst>
      <p:ext uri="{BB962C8B-B14F-4D97-AF65-F5344CB8AC3E}">
        <p14:creationId xmlns:p14="http://schemas.microsoft.com/office/powerpoint/2010/main" val="7068647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1887"/>
            <a:ext cx="9792069" cy="6734226"/>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6272" y="0"/>
            <a:ext cx="2495727" cy="3690651"/>
          </a:xfrm>
          <a:prstGeom prst="rect">
            <a:avLst/>
          </a:prstGeom>
        </p:spPr>
      </p:pic>
    </p:spTree>
    <p:extLst>
      <p:ext uri="{BB962C8B-B14F-4D97-AF65-F5344CB8AC3E}">
        <p14:creationId xmlns:p14="http://schemas.microsoft.com/office/powerpoint/2010/main" val="14225511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336058" y="1435865"/>
            <a:ext cx="7519883" cy="3631894"/>
          </a:xfrm>
        </p:spPr>
      </p:pic>
    </p:spTree>
    <p:extLst>
      <p:ext uri="{BB962C8B-B14F-4D97-AF65-F5344CB8AC3E}">
        <p14:creationId xmlns:p14="http://schemas.microsoft.com/office/powerpoint/2010/main" val="5807773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Hadoop Eco-system</a:t>
            </a:r>
            <a:endParaRPr lang="en-US" dirty="0"/>
          </a:p>
        </p:txBody>
      </p:sp>
      <p:sp>
        <p:nvSpPr>
          <p:cNvPr id="3" name="Content Placeholder 2"/>
          <p:cNvSpPr>
            <a:spLocks noGrp="1"/>
          </p:cNvSpPr>
          <p:nvPr>
            <p:ph idx="1"/>
          </p:nvPr>
        </p:nvSpPr>
        <p:spPr/>
        <p:txBody>
          <a:bodyPr>
            <a:normAutofit/>
          </a:bodyPr>
          <a:lstStyle/>
          <a:p>
            <a:r>
              <a:rPr lang="en-US" sz="2400" dirty="0"/>
              <a:t>The base Apache Hadoop framework is composed of the following modules:</a:t>
            </a:r>
          </a:p>
          <a:p>
            <a:r>
              <a:rPr lang="en-US" sz="2400" b="1" dirty="0"/>
              <a:t>Hadoop Common</a:t>
            </a:r>
            <a:r>
              <a:rPr lang="en-US" sz="2400" dirty="0"/>
              <a:t> – contains libraries and utilities needed by other Hadoop modules.</a:t>
            </a:r>
          </a:p>
          <a:p>
            <a:r>
              <a:rPr lang="en-US" sz="2400" b="1" dirty="0"/>
              <a:t>Hadoop Distributed File System (HDFS)</a:t>
            </a:r>
            <a:r>
              <a:rPr lang="en-US" sz="2400" dirty="0"/>
              <a:t> – a distributed file-system that stores data on commodity machines, providing very high aggregate bandwidth across the cluster.</a:t>
            </a:r>
          </a:p>
          <a:p>
            <a:r>
              <a:rPr lang="en-US" sz="2400" b="1" dirty="0"/>
              <a:t>Hadoop YARN</a:t>
            </a:r>
            <a:r>
              <a:rPr lang="en-US" sz="2400" dirty="0"/>
              <a:t> – a resource-management platform responsible for managing computing resources in clusters and using them for scheduling of users' applications.</a:t>
            </a:r>
          </a:p>
          <a:p>
            <a:r>
              <a:rPr lang="en-US" sz="2400" b="1" dirty="0"/>
              <a:t>Hadoop </a:t>
            </a:r>
            <a:r>
              <a:rPr lang="en-US" sz="2400" b="1" dirty="0" err="1"/>
              <a:t>MapReduce</a:t>
            </a:r>
            <a:r>
              <a:rPr lang="en-US" sz="2400" dirty="0"/>
              <a:t> – a programming model for large scale data processing.</a:t>
            </a:r>
          </a:p>
        </p:txBody>
      </p:sp>
    </p:spTree>
    <p:extLst>
      <p:ext uri="{BB962C8B-B14F-4D97-AF65-F5344CB8AC3E}">
        <p14:creationId xmlns:p14="http://schemas.microsoft.com/office/powerpoint/2010/main" val="12001874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Functionality</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b="1" dirty="0" smtClean="0"/>
              <a:t>Data Management</a:t>
            </a:r>
            <a:r>
              <a:rPr lang="en-US" dirty="0" smtClean="0"/>
              <a:t>: YARN, HDFS</a:t>
            </a:r>
          </a:p>
          <a:p>
            <a:pPr marL="514350" indent="-514350">
              <a:buFont typeface="+mj-lt"/>
              <a:buAutoNum type="arabicPeriod"/>
            </a:pPr>
            <a:r>
              <a:rPr lang="en-US" b="1" dirty="0" smtClean="0"/>
              <a:t>Data Access</a:t>
            </a:r>
            <a:r>
              <a:rPr lang="en-US" dirty="0" smtClean="0"/>
              <a:t>: Hive, Pig, </a:t>
            </a:r>
            <a:r>
              <a:rPr lang="en-US" dirty="0" err="1" smtClean="0"/>
              <a:t>MapReduce</a:t>
            </a:r>
            <a:r>
              <a:rPr lang="en-US" dirty="0" smtClean="0"/>
              <a:t>, Spark, Storm, </a:t>
            </a:r>
            <a:r>
              <a:rPr lang="en-US" dirty="0" err="1" smtClean="0"/>
              <a:t>HBase</a:t>
            </a:r>
            <a:r>
              <a:rPr lang="en-US" dirty="0" smtClean="0"/>
              <a:t>, </a:t>
            </a:r>
            <a:r>
              <a:rPr lang="en-US" dirty="0" err="1" smtClean="0"/>
              <a:t>Tez</a:t>
            </a:r>
            <a:r>
              <a:rPr lang="en-US" dirty="0" smtClean="0"/>
              <a:t>, Kafka, </a:t>
            </a:r>
            <a:r>
              <a:rPr lang="en-US" dirty="0" err="1" smtClean="0"/>
              <a:t>Hcatalog</a:t>
            </a:r>
            <a:r>
              <a:rPr lang="en-US" dirty="0" smtClean="0"/>
              <a:t>, Slider, Solar, Mahout, </a:t>
            </a:r>
            <a:r>
              <a:rPr lang="en-US" dirty="0" err="1" smtClean="0"/>
              <a:t>Accumulo</a:t>
            </a:r>
            <a:endParaRPr lang="en-US" dirty="0" smtClean="0"/>
          </a:p>
          <a:p>
            <a:pPr marL="514350" indent="-514350">
              <a:buFont typeface="+mj-lt"/>
              <a:buAutoNum type="arabicPeriod"/>
            </a:pPr>
            <a:r>
              <a:rPr lang="en-US" b="1" dirty="0" smtClean="0"/>
              <a:t>Data Governance and Integration</a:t>
            </a:r>
            <a:r>
              <a:rPr lang="en-US" dirty="0" smtClean="0"/>
              <a:t>: Falcon, Flume, </a:t>
            </a:r>
            <a:r>
              <a:rPr lang="en-US" dirty="0" err="1" smtClean="0"/>
              <a:t>Sqoop</a:t>
            </a:r>
            <a:endParaRPr lang="en-US" dirty="0" smtClean="0"/>
          </a:p>
          <a:p>
            <a:pPr marL="514350" indent="-514350">
              <a:buFont typeface="+mj-lt"/>
              <a:buAutoNum type="arabicPeriod"/>
            </a:pPr>
            <a:r>
              <a:rPr lang="en-US" b="1" dirty="0" smtClean="0"/>
              <a:t>Security:</a:t>
            </a:r>
            <a:r>
              <a:rPr lang="en-US" dirty="0" smtClean="0"/>
              <a:t> Knox, Ranger</a:t>
            </a:r>
          </a:p>
          <a:p>
            <a:pPr marL="514350" indent="-514350">
              <a:buFont typeface="+mj-lt"/>
              <a:buAutoNum type="arabicPeriod"/>
            </a:pPr>
            <a:r>
              <a:rPr lang="en-US" b="1" dirty="0" smtClean="0"/>
              <a:t>Operations:</a:t>
            </a:r>
            <a:r>
              <a:rPr lang="en-US" dirty="0" smtClean="0"/>
              <a:t> </a:t>
            </a:r>
            <a:r>
              <a:rPr lang="en-US" dirty="0" err="1" smtClean="0"/>
              <a:t>Ambari</a:t>
            </a:r>
            <a:r>
              <a:rPr lang="en-US" dirty="0" smtClean="0"/>
              <a:t>, </a:t>
            </a:r>
            <a:r>
              <a:rPr lang="en-US" dirty="0" err="1" smtClean="0"/>
              <a:t>Oozie</a:t>
            </a:r>
            <a:r>
              <a:rPr lang="en-US" dirty="0" smtClean="0"/>
              <a:t>, Zookeeper</a:t>
            </a:r>
          </a:p>
          <a:p>
            <a:pPr marL="514350" indent="-514350">
              <a:buFont typeface="+mj-lt"/>
              <a:buAutoNum type="arabicPeriod"/>
            </a:pPr>
            <a:endParaRPr lang="en-US" dirty="0"/>
          </a:p>
          <a:p>
            <a:pPr marL="0" indent="0">
              <a:buNone/>
            </a:pPr>
            <a:r>
              <a:rPr lang="en-US" dirty="0" smtClean="0">
                <a:hlinkClick r:id="rId2"/>
              </a:rPr>
              <a:t>Description of these components</a:t>
            </a:r>
            <a:endParaRPr lang="en-US" dirty="0" smtClean="0"/>
          </a:p>
          <a:p>
            <a:pPr marL="514350" indent="-514350">
              <a:buFont typeface="+mj-lt"/>
              <a:buAutoNum type="arabicPeriod"/>
            </a:pPr>
            <a:endParaRPr lang="en-US" dirty="0" smtClean="0"/>
          </a:p>
        </p:txBody>
      </p:sp>
    </p:spTree>
    <p:extLst>
      <p:ext uri="{BB962C8B-B14F-4D97-AF65-F5344CB8AC3E}">
        <p14:creationId xmlns:p14="http://schemas.microsoft.com/office/powerpoint/2010/main" val="788551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fr-FR" altLang="en-US"/>
              <a:t>Limitations of Serial Computing</a:t>
            </a:r>
          </a:p>
        </p:txBody>
      </p:sp>
      <p:sp>
        <p:nvSpPr>
          <p:cNvPr id="35843" name="Rectangle 3"/>
          <p:cNvSpPr>
            <a:spLocks noGrp="1" noChangeArrowheads="1"/>
          </p:cNvSpPr>
          <p:nvPr>
            <p:ph type="body" idx="1"/>
          </p:nvPr>
        </p:nvSpPr>
        <p:spPr/>
        <p:txBody>
          <a:bodyPr/>
          <a:lstStyle/>
          <a:p>
            <a:pPr>
              <a:lnSpc>
                <a:spcPct val="90000"/>
              </a:lnSpc>
            </a:pPr>
            <a:r>
              <a:rPr lang="en-GB" altLang="en-US" sz="1800">
                <a:solidFill>
                  <a:schemeClr val="accent2"/>
                </a:solidFill>
              </a:rPr>
              <a:t>Limits to serial computing</a:t>
            </a:r>
            <a:r>
              <a:rPr lang="en-GB" altLang="en-US" sz="1800"/>
              <a:t> - both physical and practical reasons pose significant constraints to simply building ever faster serial computers.</a:t>
            </a:r>
            <a:endParaRPr lang="fr-FR" altLang="en-US" sz="1800"/>
          </a:p>
          <a:p>
            <a:pPr>
              <a:lnSpc>
                <a:spcPct val="90000"/>
              </a:lnSpc>
            </a:pPr>
            <a:r>
              <a:rPr lang="en-GB" altLang="en-US" sz="1800">
                <a:solidFill>
                  <a:schemeClr val="accent2"/>
                </a:solidFill>
              </a:rPr>
              <a:t>Transmission speeds</a:t>
            </a:r>
            <a:r>
              <a:rPr lang="en-GB" altLang="en-US" sz="1800"/>
              <a:t> - the speed of a serial computer is directly dependent upon how fast data can move through hardware. Absolute limits are the speed of light (30 cm/nanosecond) and the transmission limit of copper wire (9 cm/nanosecond). </a:t>
            </a:r>
            <a:r>
              <a:rPr lang="fr-FR" altLang="en-US" sz="1800"/>
              <a:t>Increasing speeds necessitate increasing proximity of processing elements. </a:t>
            </a:r>
          </a:p>
          <a:p>
            <a:pPr>
              <a:lnSpc>
                <a:spcPct val="90000"/>
              </a:lnSpc>
            </a:pPr>
            <a:r>
              <a:rPr lang="en-GB" altLang="en-US" sz="1800">
                <a:solidFill>
                  <a:schemeClr val="accent2"/>
                </a:solidFill>
              </a:rPr>
              <a:t>Limits to miniaturization</a:t>
            </a:r>
            <a:r>
              <a:rPr lang="en-GB" altLang="en-US" sz="1800"/>
              <a:t> - processor technology is allowing an increasing number of transistors to be placed on a chip. However, even with molecular or atomic-level components, a limit will be reached on how small components can be. </a:t>
            </a:r>
            <a:endParaRPr lang="fr-FR" altLang="en-US" sz="1800"/>
          </a:p>
          <a:p>
            <a:pPr>
              <a:lnSpc>
                <a:spcPct val="90000"/>
              </a:lnSpc>
            </a:pPr>
            <a:r>
              <a:rPr lang="en-GB" altLang="en-US" sz="1800">
                <a:solidFill>
                  <a:schemeClr val="accent2"/>
                </a:solidFill>
              </a:rPr>
              <a:t>Economic limitations</a:t>
            </a:r>
            <a:r>
              <a:rPr lang="en-GB" altLang="en-US" sz="1800"/>
              <a:t> - it is increasingly expensive to make a single processor faster. Using a larger number of moderately fast commodity processors to achieve the same (or better) performance is less expensive. </a:t>
            </a:r>
            <a:endParaRPr lang="fr-FR" altLang="en-US" sz="1800"/>
          </a:p>
          <a:p>
            <a:pPr>
              <a:lnSpc>
                <a:spcPct val="90000"/>
              </a:lnSpc>
            </a:pPr>
            <a:endParaRPr lang="fr-FR" altLang="en-US" sz="1800"/>
          </a:p>
        </p:txBody>
      </p:sp>
    </p:spTree>
    <p:extLst>
      <p:ext uri="{BB962C8B-B14F-4D97-AF65-F5344CB8AC3E}">
        <p14:creationId xmlns:p14="http://schemas.microsoft.com/office/powerpoint/2010/main" val="13344122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HDFS + </a:t>
            </a:r>
            <a:r>
              <a:rPr lang="en-US" dirty="0" err="1" smtClean="0"/>
              <a:t>MapReduce</a:t>
            </a:r>
            <a:endParaRPr lang="en-US" dirty="0"/>
          </a:p>
        </p:txBody>
      </p:sp>
      <p:pic>
        <p:nvPicPr>
          <p:cNvPr id="4" name="Content Placeholder 3"/>
          <p:cNvPicPr>
            <a:picLocks noGrp="1" noChangeAspect="1"/>
          </p:cNvPicPr>
          <p:nvPr>
            <p:ph idx="1"/>
          </p:nvPr>
        </p:nvPicPr>
        <p:blipFill>
          <a:blip r:embed="rId2"/>
          <a:stretch>
            <a:fillRect/>
          </a:stretch>
        </p:blipFill>
        <p:spPr>
          <a:xfrm>
            <a:off x="498124" y="2620561"/>
            <a:ext cx="5397500" cy="3263900"/>
          </a:xfrm>
        </p:spPr>
      </p:pic>
      <p:pic>
        <p:nvPicPr>
          <p:cNvPr id="7" name="Picture 6"/>
          <p:cNvPicPr>
            <a:picLocks noChangeAspect="1"/>
          </p:cNvPicPr>
          <p:nvPr/>
        </p:nvPicPr>
        <p:blipFill>
          <a:blip r:embed="rId3"/>
          <a:stretch>
            <a:fillRect/>
          </a:stretch>
        </p:blipFill>
        <p:spPr>
          <a:xfrm>
            <a:off x="6096000" y="367021"/>
            <a:ext cx="6004849" cy="3885490"/>
          </a:xfrm>
          <a:prstGeom prst="rect">
            <a:avLst/>
          </a:prstGeom>
        </p:spPr>
      </p:pic>
      <p:sp>
        <p:nvSpPr>
          <p:cNvPr id="8" name="TextBox 7"/>
          <p:cNvSpPr txBox="1"/>
          <p:nvPr/>
        </p:nvSpPr>
        <p:spPr>
          <a:xfrm>
            <a:off x="6254328" y="4929208"/>
            <a:ext cx="4780283" cy="461665"/>
          </a:xfrm>
          <a:prstGeom prst="rect">
            <a:avLst/>
          </a:prstGeom>
          <a:noFill/>
        </p:spPr>
        <p:txBody>
          <a:bodyPr wrap="none" rtlCol="0">
            <a:spAutoFit/>
          </a:bodyPr>
          <a:lstStyle/>
          <a:p>
            <a:r>
              <a:rPr lang="en-US" sz="2400" dirty="0"/>
              <a:t>map(key1,value) -&gt; list&lt;key2,value2&gt;</a:t>
            </a:r>
          </a:p>
        </p:txBody>
      </p:sp>
      <p:sp>
        <p:nvSpPr>
          <p:cNvPr id="9" name="TextBox 8"/>
          <p:cNvSpPr txBox="1"/>
          <p:nvPr/>
        </p:nvSpPr>
        <p:spPr>
          <a:xfrm>
            <a:off x="6254327" y="5464898"/>
            <a:ext cx="5827005" cy="461665"/>
          </a:xfrm>
          <a:prstGeom prst="rect">
            <a:avLst/>
          </a:prstGeom>
          <a:noFill/>
        </p:spPr>
        <p:txBody>
          <a:bodyPr wrap="square" rtlCol="0">
            <a:spAutoFit/>
          </a:bodyPr>
          <a:lstStyle/>
          <a:p>
            <a:r>
              <a:rPr lang="en-US" sz="2400" dirty="0"/>
              <a:t>reduce(key2, list&lt;value2&gt;) -&gt; list&lt;value3&gt;</a:t>
            </a:r>
          </a:p>
        </p:txBody>
      </p:sp>
    </p:spTree>
    <p:extLst>
      <p:ext uri="{BB962C8B-B14F-4D97-AF65-F5344CB8AC3E}">
        <p14:creationId xmlns:p14="http://schemas.microsoft.com/office/powerpoint/2010/main" val="14442186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231363" y="893758"/>
            <a:ext cx="9554693" cy="5070484"/>
          </a:xfrm>
        </p:spPr>
      </p:pic>
    </p:spTree>
    <p:extLst>
      <p:ext uri="{BB962C8B-B14F-4D97-AF65-F5344CB8AC3E}">
        <p14:creationId xmlns:p14="http://schemas.microsoft.com/office/powerpoint/2010/main" val="15865490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30300" y="0"/>
            <a:ext cx="9923662" cy="6858000"/>
          </a:xfrm>
          <a:prstGeom prst="rect">
            <a:avLst/>
          </a:prstGeom>
        </p:spPr>
      </p:pic>
    </p:spTree>
    <p:extLst>
      <p:ext uri="{BB962C8B-B14F-4D97-AF65-F5344CB8AC3E}">
        <p14:creationId xmlns:p14="http://schemas.microsoft.com/office/powerpoint/2010/main" val="8560740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82196" y="122080"/>
            <a:ext cx="6442607" cy="6613839"/>
          </a:xfrm>
        </p:spPr>
      </p:pic>
      <p:sp>
        <p:nvSpPr>
          <p:cNvPr id="5" name="TextBox 4"/>
          <p:cNvSpPr txBox="1"/>
          <p:nvPr/>
        </p:nvSpPr>
        <p:spPr>
          <a:xfrm>
            <a:off x="7379201" y="305063"/>
            <a:ext cx="4399142" cy="3323987"/>
          </a:xfrm>
          <a:prstGeom prst="rect">
            <a:avLst/>
          </a:prstGeom>
          <a:noFill/>
        </p:spPr>
        <p:txBody>
          <a:bodyPr wrap="square" rtlCol="0">
            <a:spAutoFit/>
          </a:bodyPr>
          <a:lstStyle/>
          <a:p>
            <a:pPr>
              <a:tabLst>
                <a:tab pos="447675" algn="l"/>
              </a:tabLst>
            </a:pPr>
            <a:r>
              <a:rPr lang="en-US" sz="1400" dirty="0" smtClean="0"/>
              <a:t>Usage: $HADOOP_PREFIX/bin/</a:t>
            </a:r>
            <a:r>
              <a:rPr lang="en-US" sz="1400" dirty="0" err="1" smtClean="0"/>
              <a:t>hadoop</a:t>
            </a:r>
            <a:r>
              <a:rPr lang="en-US" sz="1400" dirty="0" smtClean="0"/>
              <a:t> jar </a:t>
            </a:r>
            <a:r>
              <a:rPr lang="en-US" sz="1400" dirty="0" err="1" smtClean="0"/>
              <a:t>hadoop-streaming.jar</a:t>
            </a:r>
            <a:r>
              <a:rPr lang="en-US" sz="1400" dirty="0" smtClean="0"/>
              <a:t> [options]Options:</a:t>
            </a:r>
          </a:p>
          <a:p>
            <a:pPr>
              <a:tabLst>
                <a:tab pos="447675" algn="l"/>
              </a:tabLst>
            </a:pPr>
            <a:r>
              <a:rPr lang="en-US" sz="1400" dirty="0" smtClean="0"/>
              <a:t> -input</a:t>
            </a:r>
          </a:p>
          <a:p>
            <a:pPr>
              <a:tabLst>
                <a:tab pos="447675" algn="l"/>
              </a:tabLst>
            </a:pPr>
            <a:r>
              <a:rPr lang="en-US" sz="1400" dirty="0"/>
              <a:t>	</a:t>
            </a:r>
            <a:r>
              <a:rPr lang="en-US" sz="1400" dirty="0" smtClean="0"/>
              <a:t>&lt;path&gt; DFS input file(s) for the Map step.</a:t>
            </a:r>
          </a:p>
          <a:p>
            <a:pPr>
              <a:tabLst>
                <a:tab pos="447675" algn="l"/>
              </a:tabLst>
            </a:pPr>
            <a:r>
              <a:rPr lang="en-US" sz="1400" dirty="0" smtClean="0"/>
              <a:t> -output</a:t>
            </a:r>
          </a:p>
          <a:p>
            <a:pPr>
              <a:tabLst>
                <a:tab pos="447675" algn="l"/>
              </a:tabLst>
            </a:pPr>
            <a:r>
              <a:rPr lang="en-US" sz="1400" dirty="0"/>
              <a:t>	</a:t>
            </a:r>
            <a:r>
              <a:rPr lang="en-US" sz="1400" dirty="0" smtClean="0"/>
              <a:t>&lt;path&gt; DFS output directory for the Reduce step.</a:t>
            </a:r>
          </a:p>
          <a:p>
            <a:pPr>
              <a:tabLst>
                <a:tab pos="447675" algn="l"/>
              </a:tabLst>
            </a:pPr>
            <a:r>
              <a:rPr lang="en-US" sz="1400" dirty="0" smtClean="0"/>
              <a:t> -mapper</a:t>
            </a:r>
          </a:p>
          <a:p>
            <a:pPr>
              <a:tabLst>
                <a:tab pos="447675" algn="l"/>
              </a:tabLst>
            </a:pPr>
            <a:r>
              <a:rPr lang="en-US" sz="1400" dirty="0"/>
              <a:t>	</a:t>
            </a:r>
            <a:r>
              <a:rPr lang="en-US" sz="1400" dirty="0" smtClean="0"/>
              <a:t>&lt;</a:t>
            </a:r>
            <a:r>
              <a:rPr lang="en-US" sz="1400" dirty="0" err="1" smtClean="0"/>
              <a:t>cmd|JavaClassName</a:t>
            </a:r>
            <a:r>
              <a:rPr lang="en-US" sz="1400" dirty="0" smtClean="0"/>
              <a:t>&gt; Optional. Command to be run as mapper.</a:t>
            </a:r>
          </a:p>
          <a:p>
            <a:pPr>
              <a:tabLst>
                <a:tab pos="447675" algn="l"/>
              </a:tabLst>
            </a:pPr>
            <a:r>
              <a:rPr lang="en-US" sz="1400" dirty="0" smtClean="0"/>
              <a:t> -combiner</a:t>
            </a:r>
          </a:p>
          <a:p>
            <a:pPr>
              <a:tabLst>
                <a:tab pos="447675" algn="l"/>
              </a:tabLst>
            </a:pPr>
            <a:r>
              <a:rPr lang="en-US" sz="1400" dirty="0"/>
              <a:t>	</a:t>
            </a:r>
            <a:r>
              <a:rPr lang="en-US" sz="1400" dirty="0" smtClean="0"/>
              <a:t>&lt;</a:t>
            </a:r>
            <a:r>
              <a:rPr lang="en-US" sz="1400" dirty="0" err="1" smtClean="0"/>
              <a:t>cmd|JavaClassName</a:t>
            </a:r>
            <a:r>
              <a:rPr lang="en-US" sz="1400" dirty="0" smtClean="0"/>
              <a:t>&gt; Optional. Command to be run as combiner.</a:t>
            </a:r>
          </a:p>
          <a:p>
            <a:pPr>
              <a:tabLst>
                <a:tab pos="447675" algn="l"/>
              </a:tabLst>
            </a:pPr>
            <a:r>
              <a:rPr lang="en-US" sz="1400" dirty="0" smtClean="0"/>
              <a:t> -reducer</a:t>
            </a:r>
          </a:p>
          <a:p>
            <a:pPr>
              <a:tabLst>
                <a:tab pos="447675" algn="l"/>
              </a:tabLst>
            </a:pPr>
            <a:r>
              <a:rPr lang="en-US" sz="1400" dirty="0"/>
              <a:t>	</a:t>
            </a:r>
            <a:r>
              <a:rPr lang="en-US" sz="1400" dirty="0" smtClean="0"/>
              <a:t>&lt;</a:t>
            </a:r>
            <a:r>
              <a:rPr lang="en-US" sz="1400" dirty="0" err="1" smtClean="0"/>
              <a:t>cmd|JavaClassName</a:t>
            </a:r>
            <a:r>
              <a:rPr lang="en-US" sz="1400" dirty="0" smtClean="0"/>
              <a:t>&gt; Optional. Command to be run as reducer.</a:t>
            </a:r>
            <a:endParaRPr lang="en-US" sz="1400" dirty="0"/>
          </a:p>
        </p:txBody>
      </p:sp>
    </p:spTree>
    <p:extLst>
      <p:ext uri="{BB962C8B-B14F-4D97-AF65-F5344CB8AC3E}">
        <p14:creationId xmlns:p14="http://schemas.microsoft.com/office/powerpoint/2010/main" val="1677101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5696" y="1160"/>
            <a:ext cx="9540607" cy="6856840"/>
          </a:xfrm>
        </p:spPr>
      </p:pic>
    </p:spTree>
    <p:extLst>
      <p:ext uri="{BB962C8B-B14F-4D97-AF65-F5344CB8AC3E}">
        <p14:creationId xmlns:p14="http://schemas.microsoft.com/office/powerpoint/2010/main" val="17911386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Sandbox Setup</a:t>
            </a:r>
            <a:endParaRPr lang="en-US" dirty="0"/>
          </a:p>
        </p:txBody>
      </p:sp>
      <p:sp>
        <p:nvSpPr>
          <p:cNvPr id="3" name="Content Placeholder 2"/>
          <p:cNvSpPr>
            <a:spLocks noGrp="1"/>
          </p:cNvSpPr>
          <p:nvPr>
            <p:ph idx="1"/>
          </p:nvPr>
        </p:nvSpPr>
        <p:spPr/>
        <p:txBody>
          <a:bodyPr/>
          <a:lstStyle/>
          <a:p>
            <a:r>
              <a:rPr lang="en-US" dirty="0" smtClean="0"/>
              <a:t>Connecting</a:t>
            </a:r>
          </a:p>
          <a:p>
            <a:r>
              <a:rPr lang="en-US" dirty="0" smtClean="0"/>
              <a:t>Create user account, make yourself </a:t>
            </a:r>
            <a:r>
              <a:rPr lang="en-US" dirty="0" err="1" smtClean="0"/>
              <a:t>sudoer</a:t>
            </a:r>
            <a:endParaRPr lang="en-US" dirty="0"/>
          </a:p>
          <a:p>
            <a:pPr lvl="1"/>
            <a:r>
              <a:rPr lang="en-US" dirty="0" err="1"/>
              <a:t>useradd</a:t>
            </a:r>
            <a:r>
              <a:rPr lang="en-US" dirty="0"/>
              <a:t> -m -c "Max Headway" </a:t>
            </a:r>
            <a:r>
              <a:rPr lang="en-US" dirty="0" err="1" smtClean="0"/>
              <a:t>mheadway</a:t>
            </a:r>
            <a:endParaRPr lang="en-US" dirty="0" smtClean="0"/>
          </a:p>
          <a:p>
            <a:pPr lvl="1"/>
            <a:r>
              <a:rPr lang="en-US" dirty="0" err="1"/>
              <a:t>p</a:t>
            </a:r>
            <a:r>
              <a:rPr lang="en-US" dirty="0" err="1" smtClean="0"/>
              <a:t>asswd</a:t>
            </a:r>
            <a:r>
              <a:rPr lang="en-US" dirty="0" smtClean="0"/>
              <a:t> </a:t>
            </a:r>
            <a:r>
              <a:rPr lang="en-US" dirty="0" err="1" smtClean="0"/>
              <a:t>mheadway</a:t>
            </a:r>
            <a:endParaRPr lang="en-US" dirty="0" smtClean="0"/>
          </a:p>
          <a:p>
            <a:pPr lvl="1"/>
            <a:r>
              <a:rPr lang="en-US" dirty="0" smtClean="0"/>
              <a:t>vi /</a:t>
            </a:r>
            <a:r>
              <a:rPr lang="en-US" dirty="0" err="1" smtClean="0"/>
              <a:t>etc</a:t>
            </a:r>
            <a:r>
              <a:rPr lang="en-US" dirty="0" smtClean="0"/>
              <a:t>/group</a:t>
            </a:r>
          </a:p>
          <a:p>
            <a:r>
              <a:rPr lang="en-US" dirty="0" smtClean="0"/>
              <a:t>SSH/SCP password-less access</a:t>
            </a:r>
          </a:p>
          <a:p>
            <a:r>
              <a:rPr lang="en-US" dirty="0" smtClean="0"/>
              <a:t>Install additional packages on the sandbox</a:t>
            </a:r>
          </a:p>
          <a:p>
            <a:pPr lvl="1"/>
            <a:r>
              <a:rPr lang="en-US" dirty="0" err="1"/>
              <a:t>s</a:t>
            </a:r>
            <a:r>
              <a:rPr lang="en-US" dirty="0" err="1" smtClean="0"/>
              <a:t>udo</a:t>
            </a:r>
            <a:r>
              <a:rPr lang="en-US" dirty="0" smtClean="0"/>
              <a:t> yum install R</a:t>
            </a:r>
          </a:p>
        </p:txBody>
      </p:sp>
    </p:spTree>
    <p:extLst>
      <p:ext uri="{BB962C8B-B14F-4D97-AF65-F5344CB8AC3E}">
        <p14:creationId xmlns:p14="http://schemas.microsoft.com/office/powerpoint/2010/main" val="7546487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 Login/Transfer Data </a:t>
            </a:r>
            <a:endParaRPr lang="en-US" dirty="0"/>
          </a:p>
        </p:txBody>
      </p:sp>
      <p:sp>
        <p:nvSpPr>
          <p:cNvPr id="3" name="Content Placeholder 2"/>
          <p:cNvSpPr>
            <a:spLocks noGrp="1"/>
          </p:cNvSpPr>
          <p:nvPr>
            <p:ph idx="1"/>
          </p:nvPr>
        </p:nvSpPr>
        <p:spPr/>
        <p:txBody>
          <a:bodyPr/>
          <a:lstStyle/>
          <a:p>
            <a:r>
              <a:rPr lang="en-US" dirty="0" err="1" smtClean="0"/>
              <a:t>ssh</a:t>
            </a:r>
            <a:r>
              <a:rPr lang="en-US" dirty="0" smtClean="0"/>
              <a:t>/</a:t>
            </a:r>
            <a:r>
              <a:rPr lang="en-US" dirty="0" err="1" smtClean="0"/>
              <a:t>scp</a:t>
            </a:r>
            <a:endParaRPr lang="en-US" dirty="0" smtClean="0"/>
          </a:p>
          <a:p>
            <a:r>
              <a:rPr lang="en-US" dirty="0" smtClean="0"/>
              <a:t>Putty/</a:t>
            </a:r>
            <a:r>
              <a:rPr lang="en-US" dirty="0" err="1" smtClean="0"/>
              <a:t>WinSCP</a:t>
            </a:r>
            <a:endParaRPr lang="en-US" dirty="0" smtClean="0"/>
          </a:p>
          <a:p>
            <a:r>
              <a:rPr lang="en-US" dirty="0" smtClean="0"/>
              <a:t>FileZilla</a:t>
            </a:r>
          </a:p>
          <a:p>
            <a:endParaRPr lang="en-US" dirty="0"/>
          </a:p>
        </p:txBody>
      </p:sp>
    </p:spTree>
    <p:extLst>
      <p:ext uri="{BB962C8B-B14F-4D97-AF65-F5344CB8AC3E}">
        <p14:creationId xmlns:p14="http://schemas.microsoft.com/office/powerpoint/2010/main" val="11924838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Navigate HDFS</a:t>
            </a:r>
            <a:endParaRPr lang="en-US" dirty="0"/>
          </a:p>
        </p:txBody>
      </p:sp>
      <p:sp>
        <p:nvSpPr>
          <p:cNvPr id="3" name="Content Placeholder 2"/>
          <p:cNvSpPr>
            <a:spLocks noGrp="1"/>
          </p:cNvSpPr>
          <p:nvPr>
            <p:ph idx="1"/>
          </p:nvPr>
        </p:nvSpPr>
        <p:spPr/>
        <p:txBody>
          <a:bodyPr/>
          <a:lstStyle/>
          <a:p>
            <a:r>
              <a:rPr lang="en-US" dirty="0" smtClean="0"/>
              <a:t>General Commands</a:t>
            </a:r>
          </a:p>
          <a:p>
            <a:pPr lvl="1"/>
            <a:r>
              <a:rPr lang="en-US" dirty="0" err="1"/>
              <a:t>hdfs</a:t>
            </a:r>
            <a:r>
              <a:rPr lang="en-US" dirty="0"/>
              <a:t> </a:t>
            </a:r>
            <a:r>
              <a:rPr lang="en-US" dirty="0" err="1"/>
              <a:t>dfs</a:t>
            </a:r>
            <a:r>
              <a:rPr lang="en-US" dirty="0"/>
              <a:t> -usage</a:t>
            </a:r>
            <a:endParaRPr lang="en-US" dirty="0" smtClean="0"/>
          </a:p>
          <a:p>
            <a:pPr lvl="1"/>
            <a:r>
              <a:rPr lang="en-US" dirty="0" err="1" smtClean="0"/>
              <a:t>hdfs</a:t>
            </a:r>
            <a:r>
              <a:rPr lang="en-US" dirty="0" smtClean="0"/>
              <a:t> </a:t>
            </a:r>
            <a:r>
              <a:rPr lang="en-US" dirty="0" err="1" smtClean="0"/>
              <a:t>dfs</a:t>
            </a:r>
            <a:r>
              <a:rPr lang="en-US" dirty="0" smtClean="0"/>
              <a:t> -</a:t>
            </a:r>
            <a:r>
              <a:rPr lang="en-US" dirty="0" err="1" smtClean="0"/>
              <a:t>ls</a:t>
            </a:r>
            <a:r>
              <a:rPr lang="en-US" dirty="0" smtClean="0"/>
              <a:t> /</a:t>
            </a:r>
          </a:p>
          <a:p>
            <a:pPr lvl="1"/>
            <a:r>
              <a:rPr lang="en-US" dirty="0" err="1" smtClean="0"/>
              <a:t>hdfs</a:t>
            </a:r>
            <a:r>
              <a:rPr lang="en-US" dirty="0" smtClean="0"/>
              <a:t> </a:t>
            </a:r>
            <a:r>
              <a:rPr lang="en-US" dirty="0" err="1" smtClean="0"/>
              <a:t>dfs</a:t>
            </a:r>
            <a:r>
              <a:rPr lang="en-US" dirty="0" smtClean="0"/>
              <a:t> –</a:t>
            </a:r>
            <a:r>
              <a:rPr lang="en-US" dirty="0" err="1" smtClean="0"/>
              <a:t>mkdir</a:t>
            </a:r>
            <a:r>
              <a:rPr lang="en-US" dirty="0" smtClean="0"/>
              <a:t> –p /home/</a:t>
            </a:r>
            <a:r>
              <a:rPr lang="en-US" dirty="0" err="1" smtClean="0"/>
              <a:t>mheadway</a:t>
            </a:r>
            <a:r>
              <a:rPr lang="en-US" dirty="0" smtClean="0"/>
              <a:t> </a:t>
            </a:r>
          </a:p>
          <a:p>
            <a:pPr lvl="1"/>
            <a:r>
              <a:rPr lang="en-US" dirty="0" smtClean="0"/>
              <a:t>alias </a:t>
            </a:r>
            <a:r>
              <a:rPr lang="en-US" dirty="0" err="1" smtClean="0"/>
              <a:t>hls</a:t>
            </a:r>
            <a:r>
              <a:rPr lang="en-US" dirty="0" smtClean="0"/>
              <a:t>='</a:t>
            </a:r>
            <a:r>
              <a:rPr lang="en-US" dirty="0" err="1" smtClean="0"/>
              <a:t>hdfs</a:t>
            </a:r>
            <a:r>
              <a:rPr lang="en-US" dirty="0" smtClean="0"/>
              <a:t> </a:t>
            </a:r>
            <a:r>
              <a:rPr lang="en-US" dirty="0" err="1" smtClean="0"/>
              <a:t>dfs</a:t>
            </a:r>
            <a:r>
              <a:rPr lang="en-US" dirty="0" smtClean="0"/>
              <a:t> -</a:t>
            </a:r>
            <a:r>
              <a:rPr lang="en-US" dirty="0" err="1" smtClean="0"/>
              <a:t>ls</a:t>
            </a:r>
            <a:r>
              <a:rPr lang="en-US" dirty="0" smtClean="0"/>
              <a:t> $*'</a:t>
            </a:r>
            <a:endParaRPr lang="en-US" dirty="0"/>
          </a:p>
        </p:txBody>
      </p:sp>
    </p:spTree>
    <p:extLst>
      <p:ext uri="{BB962C8B-B14F-4D97-AF65-F5344CB8AC3E}">
        <p14:creationId xmlns:p14="http://schemas.microsoft.com/office/powerpoint/2010/main" val="20607897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Map-Reduce Streaming API</a:t>
            </a:r>
            <a:endParaRPr lang="en-US" dirty="0"/>
          </a:p>
        </p:txBody>
      </p:sp>
      <p:sp>
        <p:nvSpPr>
          <p:cNvPr id="3" name="Content Placeholder 2"/>
          <p:cNvSpPr>
            <a:spLocks noGrp="1"/>
          </p:cNvSpPr>
          <p:nvPr>
            <p:ph idx="1"/>
          </p:nvPr>
        </p:nvSpPr>
        <p:spPr>
          <a:xfrm>
            <a:off x="220337" y="1825624"/>
            <a:ext cx="11754998" cy="4652293"/>
          </a:xfrm>
        </p:spPr>
        <p:txBody>
          <a:bodyPr/>
          <a:lstStyle/>
          <a:p>
            <a:pPr marL="0" indent="0">
              <a:buNone/>
            </a:pPr>
            <a:r>
              <a:rPr lang="en-US" dirty="0" smtClean="0"/>
              <a:t> </a:t>
            </a:r>
            <a:r>
              <a:rPr lang="en-US" sz="2000" dirty="0" smtClean="0">
                <a:latin typeface="Courier" charset="0"/>
                <a:ea typeface="Courier" charset="0"/>
                <a:cs typeface="Courier" charset="0"/>
              </a:rPr>
              <a:t>$ yarn jar /</a:t>
            </a:r>
            <a:r>
              <a:rPr lang="en-US" sz="2000" dirty="0" err="1" smtClean="0">
                <a:latin typeface="Courier" charset="0"/>
                <a:ea typeface="Courier" charset="0"/>
                <a:cs typeface="Courier" charset="0"/>
              </a:rPr>
              <a:t>usr</a:t>
            </a:r>
            <a:r>
              <a:rPr lang="en-US" sz="2000" dirty="0" smtClean="0">
                <a:latin typeface="Courier" charset="0"/>
                <a:ea typeface="Courier" charset="0"/>
                <a:cs typeface="Courier" charset="0"/>
              </a:rPr>
              <a:t>/</a:t>
            </a:r>
            <a:r>
              <a:rPr lang="en-US" sz="2000" dirty="0" err="1" smtClean="0">
                <a:latin typeface="Courier" charset="0"/>
                <a:ea typeface="Courier" charset="0"/>
                <a:cs typeface="Courier" charset="0"/>
              </a:rPr>
              <a:t>hdp</a:t>
            </a:r>
            <a:r>
              <a:rPr lang="en-US" sz="2000" dirty="0" smtClean="0">
                <a:latin typeface="Courier" charset="0"/>
                <a:ea typeface="Courier" charset="0"/>
                <a:cs typeface="Courier" charset="0"/>
              </a:rPr>
              <a:t>/current/</a:t>
            </a:r>
            <a:r>
              <a:rPr lang="en-US" sz="2000" dirty="0" err="1" smtClean="0">
                <a:latin typeface="Courier" charset="0"/>
                <a:ea typeface="Courier" charset="0"/>
                <a:cs typeface="Courier" charset="0"/>
              </a:rPr>
              <a:t>hadoop</a:t>
            </a:r>
            <a:r>
              <a:rPr lang="en-US" sz="2000" dirty="0" smtClean="0">
                <a:latin typeface="Courier" charset="0"/>
                <a:ea typeface="Courier" charset="0"/>
                <a:cs typeface="Courier" charset="0"/>
              </a:rPr>
              <a:t>-</a:t>
            </a:r>
            <a:r>
              <a:rPr lang="en-US" sz="2000" dirty="0" err="1" smtClean="0">
                <a:latin typeface="Courier" charset="0"/>
                <a:ea typeface="Courier" charset="0"/>
                <a:cs typeface="Courier" charset="0"/>
              </a:rPr>
              <a:t>mapreduce</a:t>
            </a:r>
            <a:r>
              <a:rPr lang="en-US" sz="2000" dirty="0" smtClean="0">
                <a:latin typeface="Courier" charset="0"/>
                <a:ea typeface="Courier" charset="0"/>
                <a:cs typeface="Courier" charset="0"/>
              </a:rPr>
              <a:t>-client/</a:t>
            </a:r>
            <a:r>
              <a:rPr lang="en-US" sz="2000" dirty="0" err="1" smtClean="0">
                <a:latin typeface="Courier" charset="0"/>
                <a:ea typeface="Courier" charset="0"/>
                <a:cs typeface="Courier" charset="0"/>
              </a:rPr>
              <a:t>hadoop-streaming.jar</a:t>
            </a:r>
            <a:r>
              <a:rPr lang="en-US" sz="2000" dirty="0" smtClean="0">
                <a:latin typeface="Courier" charset="0"/>
                <a:ea typeface="Courier" charset="0"/>
                <a:cs typeface="Courier" charset="0"/>
              </a:rPr>
              <a:t> \</a:t>
            </a:r>
          </a:p>
          <a:p>
            <a:pPr marL="0" indent="0">
              <a:buNone/>
            </a:pPr>
            <a:r>
              <a:rPr lang="en-US" sz="2000" dirty="0">
                <a:latin typeface="Courier" charset="0"/>
                <a:ea typeface="Courier" charset="0"/>
                <a:cs typeface="Courier" charset="0"/>
              </a:rPr>
              <a:t>	</a:t>
            </a:r>
            <a:r>
              <a:rPr lang="en-US" sz="2000" dirty="0" smtClean="0">
                <a:latin typeface="Courier" charset="0"/>
                <a:ea typeface="Courier" charset="0"/>
                <a:cs typeface="Courier" charset="0"/>
              </a:rPr>
              <a:t>-input /demo/data/Website/Website-Logs/* \</a:t>
            </a:r>
          </a:p>
          <a:p>
            <a:pPr marL="0" indent="0">
              <a:buNone/>
            </a:pPr>
            <a:r>
              <a:rPr lang="en-US" sz="2000" dirty="0">
                <a:latin typeface="Courier" charset="0"/>
                <a:ea typeface="Courier" charset="0"/>
                <a:cs typeface="Courier" charset="0"/>
              </a:rPr>
              <a:t>	</a:t>
            </a:r>
            <a:r>
              <a:rPr lang="en-US" sz="2000" dirty="0" smtClean="0">
                <a:latin typeface="Courier" charset="0"/>
                <a:ea typeface="Courier" charset="0"/>
                <a:cs typeface="Courier" charset="0"/>
              </a:rPr>
              <a:t>-output /home/</a:t>
            </a:r>
            <a:r>
              <a:rPr lang="en-US" sz="2000" dirty="0" err="1" smtClean="0">
                <a:latin typeface="Courier" charset="0"/>
                <a:ea typeface="Courier" charset="0"/>
                <a:cs typeface="Courier" charset="0"/>
              </a:rPr>
              <a:t>pmolnar</a:t>
            </a:r>
            <a:r>
              <a:rPr lang="en-US" sz="2000" dirty="0" smtClean="0">
                <a:latin typeface="Courier" charset="0"/>
                <a:ea typeface="Courier" charset="0"/>
                <a:cs typeface="Courier" charset="0"/>
              </a:rPr>
              <a:t>/</a:t>
            </a:r>
            <a:r>
              <a:rPr lang="en-US" sz="2000" dirty="0" err="1" smtClean="0">
                <a:latin typeface="Courier" charset="0"/>
                <a:ea typeface="Courier" charset="0"/>
                <a:cs typeface="Courier" charset="0"/>
              </a:rPr>
              <a:t>streamout</a:t>
            </a:r>
            <a:r>
              <a:rPr lang="en-US" sz="2000" dirty="0" smtClean="0">
                <a:latin typeface="Courier" charset="0"/>
                <a:ea typeface="Courier" charset="0"/>
                <a:cs typeface="Courier" charset="0"/>
              </a:rPr>
              <a:t> \</a:t>
            </a:r>
          </a:p>
          <a:p>
            <a:pPr marL="0" indent="0">
              <a:buNone/>
            </a:pPr>
            <a:r>
              <a:rPr lang="en-US" sz="2000" dirty="0">
                <a:latin typeface="Courier" charset="0"/>
                <a:ea typeface="Courier" charset="0"/>
                <a:cs typeface="Courier" charset="0"/>
              </a:rPr>
              <a:t>	</a:t>
            </a:r>
            <a:r>
              <a:rPr lang="en-US" sz="2000" dirty="0" smtClean="0">
                <a:latin typeface="Courier" charset="0"/>
                <a:ea typeface="Courier" charset="0"/>
                <a:cs typeface="Courier" charset="0"/>
              </a:rPr>
              <a:t>-mapper /bin/cat \</a:t>
            </a:r>
          </a:p>
          <a:p>
            <a:pPr marL="0" indent="0">
              <a:buNone/>
            </a:pPr>
            <a:r>
              <a:rPr lang="en-US" sz="2000" dirty="0">
                <a:latin typeface="Courier" charset="0"/>
                <a:ea typeface="Courier" charset="0"/>
                <a:cs typeface="Courier" charset="0"/>
              </a:rPr>
              <a:t>	</a:t>
            </a:r>
            <a:r>
              <a:rPr lang="en-US" sz="2000" dirty="0" smtClean="0">
                <a:latin typeface="Courier" charset="0"/>
                <a:ea typeface="Courier" charset="0"/>
                <a:cs typeface="Courier" charset="0"/>
              </a:rPr>
              <a:t>-reducer /bin/cat \</a:t>
            </a:r>
          </a:p>
          <a:p>
            <a:pPr marL="0" indent="0">
              <a:buNone/>
            </a:pPr>
            <a:r>
              <a:rPr lang="en-US" sz="2000" dirty="0">
                <a:latin typeface="Courier" charset="0"/>
                <a:ea typeface="Courier" charset="0"/>
                <a:cs typeface="Courier" charset="0"/>
              </a:rPr>
              <a:t>	</a:t>
            </a:r>
            <a:r>
              <a:rPr lang="en-US" sz="2000" dirty="0" smtClean="0">
                <a:latin typeface="Courier" charset="0"/>
                <a:ea typeface="Courier" charset="0"/>
                <a:cs typeface="Courier" charset="0"/>
              </a:rPr>
              <a:t>-</a:t>
            </a:r>
            <a:r>
              <a:rPr lang="en-US" sz="2000" dirty="0" err="1" smtClean="0">
                <a:latin typeface="Courier" charset="0"/>
                <a:ea typeface="Courier" charset="0"/>
                <a:cs typeface="Courier" charset="0"/>
              </a:rPr>
              <a:t>numReduceTasks</a:t>
            </a:r>
            <a:r>
              <a:rPr lang="en-US" sz="2000" dirty="0" smtClean="0">
                <a:latin typeface="Courier" charset="0"/>
                <a:ea typeface="Courier" charset="0"/>
                <a:cs typeface="Courier" charset="0"/>
              </a:rPr>
              <a:t> 2</a:t>
            </a:r>
          </a:p>
          <a:p>
            <a:pPr marL="0" indent="0">
              <a:buNone/>
            </a:pPr>
            <a:endParaRPr lang="en-US" sz="2000" dirty="0">
              <a:latin typeface="Courier" charset="0"/>
              <a:ea typeface="Courier" charset="0"/>
              <a:cs typeface="Courier" charset="0"/>
            </a:endParaRPr>
          </a:p>
          <a:p>
            <a:pPr marL="0" indent="0">
              <a:buNone/>
            </a:pPr>
            <a:r>
              <a:rPr lang="en-US" sz="2000" dirty="0" smtClean="0">
                <a:latin typeface="Courier" charset="0"/>
                <a:ea typeface="Courier" charset="0"/>
                <a:cs typeface="Courier" charset="0"/>
              </a:rPr>
              <a:t>$ </a:t>
            </a:r>
            <a:r>
              <a:rPr lang="en-US" sz="2000" dirty="0" smtClean="0">
                <a:latin typeface="Courier" charset="0"/>
                <a:ea typeface="Courier" charset="0"/>
                <a:cs typeface="Courier" charset="0"/>
              </a:rPr>
              <a:t>yarn </a:t>
            </a:r>
            <a:r>
              <a:rPr lang="en-US" sz="2000" dirty="0">
                <a:latin typeface="Courier" charset="0"/>
                <a:ea typeface="Courier" charset="0"/>
                <a:cs typeface="Courier" charset="0"/>
              </a:rPr>
              <a:t>jar /</a:t>
            </a:r>
            <a:r>
              <a:rPr lang="en-US" sz="2000" dirty="0" err="1">
                <a:latin typeface="Courier" charset="0"/>
                <a:ea typeface="Courier" charset="0"/>
                <a:cs typeface="Courier" charset="0"/>
              </a:rPr>
              <a:t>usr</a:t>
            </a:r>
            <a:r>
              <a:rPr lang="en-US" sz="2000" dirty="0">
                <a:latin typeface="Courier" charset="0"/>
                <a:ea typeface="Courier" charset="0"/>
                <a:cs typeface="Courier" charset="0"/>
              </a:rPr>
              <a:t>/</a:t>
            </a:r>
            <a:r>
              <a:rPr lang="en-US" sz="2000" dirty="0" err="1">
                <a:latin typeface="Courier" charset="0"/>
                <a:ea typeface="Courier" charset="0"/>
                <a:cs typeface="Courier" charset="0"/>
              </a:rPr>
              <a:t>hdp</a:t>
            </a:r>
            <a:r>
              <a:rPr lang="en-US" sz="2000" dirty="0">
                <a:latin typeface="Courier" charset="0"/>
                <a:ea typeface="Courier" charset="0"/>
                <a:cs typeface="Courier" charset="0"/>
              </a:rPr>
              <a:t>/current/</a:t>
            </a:r>
            <a:r>
              <a:rPr lang="en-US" sz="2000" dirty="0" err="1">
                <a:latin typeface="Courier" charset="0"/>
                <a:ea typeface="Courier" charset="0"/>
                <a:cs typeface="Courier" charset="0"/>
              </a:rPr>
              <a:t>hadoop</a:t>
            </a:r>
            <a:r>
              <a:rPr lang="en-US" sz="2000" dirty="0">
                <a:latin typeface="Courier" charset="0"/>
                <a:ea typeface="Courier" charset="0"/>
                <a:cs typeface="Courier" charset="0"/>
              </a:rPr>
              <a:t>-</a:t>
            </a:r>
            <a:r>
              <a:rPr lang="en-US" sz="2000" dirty="0" err="1">
                <a:latin typeface="Courier" charset="0"/>
                <a:ea typeface="Courier" charset="0"/>
                <a:cs typeface="Courier" charset="0"/>
              </a:rPr>
              <a:t>mapreduce</a:t>
            </a:r>
            <a:r>
              <a:rPr lang="en-US" sz="2000" dirty="0">
                <a:latin typeface="Courier" charset="0"/>
                <a:ea typeface="Courier" charset="0"/>
                <a:cs typeface="Courier" charset="0"/>
              </a:rPr>
              <a:t>-client/</a:t>
            </a:r>
            <a:r>
              <a:rPr lang="en-US" sz="2000" dirty="0" err="1">
                <a:latin typeface="Courier" charset="0"/>
                <a:ea typeface="Courier" charset="0"/>
                <a:cs typeface="Courier" charset="0"/>
              </a:rPr>
              <a:t>hadoop-streaming.jar</a:t>
            </a:r>
            <a:r>
              <a:rPr lang="en-US" sz="2000" dirty="0">
                <a:latin typeface="Courier" charset="0"/>
                <a:ea typeface="Courier" charset="0"/>
                <a:cs typeface="Courier" charset="0"/>
              </a:rPr>
              <a:t> </a:t>
            </a:r>
            <a:r>
              <a:rPr lang="en-US" sz="2000" dirty="0" smtClean="0">
                <a:latin typeface="Courier" charset="0"/>
                <a:ea typeface="Courier" charset="0"/>
                <a:cs typeface="Courier" charset="0"/>
              </a:rPr>
              <a:t>\</a:t>
            </a:r>
          </a:p>
          <a:p>
            <a:pPr marL="0" indent="0">
              <a:buNone/>
            </a:pPr>
            <a:r>
              <a:rPr lang="en-US" sz="2000" dirty="0">
                <a:latin typeface="Courier" charset="0"/>
                <a:ea typeface="Courier" charset="0"/>
                <a:cs typeface="Courier" charset="0"/>
              </a:rPr>
              <a:t>	</a:t>
            </a:r>
            <a:r>
              <a:rPr lang="en-US" sz="2000" dirty="0" smtClean="0">
                <a:latin typeface="Courier" charset="0"/>
                <a:ea typeface="Courier" charset="0"/>
                <a:cs typeface="Courier" charset="0"/>
              </a:rPr>
              <a:t>-info</a:t>
            </a:r>
          </a:p>
          <a:p>
            <a:pPr marL="0" indent="0">
              <a:buNone/>
            </a:pPr>
            <a:endParaRPr lang="en-US" sz="2000" dirty="0" smtClean="0">
              <a:latin typeface="Courier" charset="0"/>
              <a:ea typeface="Courier" charset="0"/>
              <a:cs typeface="Courier" charset="0"/>
            </a:endParaRPr>
          </a:p>
          <a:p>
            <a:pPr marL="0" indent="0">
              <a:buNone/>
            </a:pPr>
            <a:r>
              <a:rPr lang="en-US" sz="2000" dirty="0" smtClean="0">
                <a:latin typeface="Courier" charset="0"/>
                <a:ea typeface="Courier" charset="0"/>
                <a:cs typeface="Courier" charset="0"/>
              </a:rPr>
              <a:t>$ </a:t>
            </a:r>
            <a:r>
              <a:rPr lang="en-US" sz="2000" dirty="0" smtClean="0">
                <a:latin typeface="Courier" charset="0"/>
                <a:ea typeface="Courier" charset="0"/>
                <a:cs typeface="Courier" charset="0"/>
              </a:rPr>
              <a:t>export HSTREAMING="$</a:t>
            </a:r>
            <a:r>
              <a:rPr lang="en-US" sz="2000" dirty="0">
                <a:latin typeface="Courier" charset="0"/>
                <a:ea typeface="Courier" charset="0"/>
                <a:cs typeface="Courier" charset="0"/>
              </a:rPr>
              <a:t>HADOOP_PREFIX/bin/</a:t>
            </a:r>
            <a:r>
              <a:rPr lang="en-US" sz="2000" dirty="0" err="1">
                <a:latin typeface="Courier" charset="0"/>
                <a:ea typeface="Courier" charset="0"/>
                <a:cs typeface="Courier" charset="0"/>
              </a:rPr>
              <a:t>hadoop</a:t>
            </a:r>
            <a:r>
              <a:rPr lang="en-US" sz="2000" dirty="0">
                <a:latin typeface="Courier" charset="0"/>
                <a:ea typeface="Courier" charset="0"/>
                <a:cs typeface="Courier" charset="0"/>
              </a:rPr>
              <a:t> jar </a:t>
            </a:r>
            <a:r>
              <a:rPr lang="en-US" sz="2000" dirty="0" err="1">
                <a:latin typeface="Courier" charset="0"/>
                <a:ea typeface="Courier" charset="0"/>
                <a:cs typeface="Courier" charset="0"/>
              </a:rPr>
              <a:t>hadoop-streaming.jar</a:t>
            </a:r>
            <a:r>
              <a:rPr lang="en-US" sz="2000" dirty="0">
                <a:latin typeface="Courier" charset="0"/>
                <a:ea typeface="Courier" charset="0"/>
                <a:cs typeface="Courier" charset="0"/>
              </a:rPr>
              <a:t>"</a:t>
            </a:r>
          </a:p>
        </p:txBody>
      </p:sp>
    </p:spTree>
    <p:extLst>
      <p:ext uri="{BB962C8B-B14F-4D97-AF65-F5344CB8AC3E}">
        <p14:creationId xmlns:p14="http://schemas.microsoft.com/office/powerpoint/2010/main" val="844951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fr-FR" altLang="en-US"/>
              <a:t>Von Neumann Architecture</a:t>
            </a:r>
          </a:p>
        </p:txBody>
      </p:sp>
      <p:sp>
        <p:nvSpPr>
          <p:cNvPr id="43011" name="Rectangle 3"/>
          <p:cNvSpPr>
            <a:spLocks noGrp="1" noChangeArrowheads="1"/>
          </p:cNvSpPr>
          <p:nvPr>
            <p:ph type="body" idx="1"/>
          </p:nvPr>
        </p:nvSpPr>
        <p:spPr/>
        <p:txBody>
          <a:bodyPr/>
          <a:lstStyle/>
          <a:p>
            <a:r>
              <a:rPr lang="en-GB" altLang="en-US"/>
              <a:t>For over 40 years, virtually all computers have followed a common machine model known as the von Neumann computer. </a:t>
            </a:r>
            <a:r>
              <a:rPr lang="fr-FR" altLang="en-US"/>
              <a:t>Named after the Hungarian mathematician John von Neumann.</a:t>
            </a:r>
          </a:p>
          <a:p>
            <a:endParaRPr lang="fr-FR" altLang="en-US"/>
          </a:p>
          <a:p>
            <a:r>
              <a:rPr lang="en-GB" altLang="en-US"/>
              <a:t>A von Neumann computer uses the stored-program concept. The CPU executes a stored program that specifies a sequence of read and write operations on the memory. </a:t>
            </a:r>
            <a:endParaRPr lang="fr-FR" altLang="en-US"/>
          </a:p>
          <a:p>
            <a:pPr>
              <a:buFont typeface="Webdings" charset="2"/>
              <a:buNone/>
            </a:pPr>
            <a:endParaRPr lang="fr-FR" altLang="en-US"/>
          </a:p>
        </p:txBody>
      </p:sp>
    </p:spTree>
    <p:extLst>
      <p:ext uri="{BB962C8B-B14F-4D97-AF65-F5344CB8AC3E}">
        <p14:creationId xmlns:p14="http://schemas.microsoft.com/office/powerpoint/2010/main" val="339302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fr-FR" altLang="en-US"/>
              <a:t>Flynn's Classical Taxonomy</a:t>
            </a:r>
          </a:p>
        </p:txBody>
      </p:sp>
      <p:sp>
        <p:nvSpPr>
          <p:cNvPr id="45059" name="Rectangle 3"/>
          <p:cNvSpPr>
            <a:spLocks noGrp="1" noChangeArrowheads="1"/>
          </p:cNvSpPr>
          <p:nvPr>
            <p:ph type="body" idx="1"/>
          </p:nvPr>
        </p:nvSpPr>
        <p:spPr/>
        <p:txBody>
          <a:bodyPr/>
          <a:lstStyle/>
          <a:p>
            <a:r>
              <a:rPr lang="en-GB" altLang="en-US"/>
              <a:t>There are different ways to classify parallel computers. One of the more widely used classifications, in use since 1966, is called Flynn's Taxonomy. </a:t>
            </a:r>
            <a:endParaRPr lang="fr-FR" altLang="en-US"/>
          </a:p>
          <a:p>
            <a:r>
              <a:rPr lang="en-GB" altLang="en-US"/>
              <a:t>Flynn's taxonomy distinguishes multi-processor computer architectures according to how they can be classified along the two independent dimensions of </a:t>
            </a:r>
            <a:r>
              <a:rPr lang="en-GB" altLang="en-US" b="1" i="1"/>
              <a:t>Instruction</a:t>
            </a:r>
            <a:r>
              <a:rPr lang="en-GB" altLang="en-US"/>
              <a:t> and </a:t>
            </a:r>
            <a:r>
              <a:rPr lang="en-GB" altLang="en-US" b="1" i="1"/>
              <a:t>Data</a:t>
            </a:r>
            <a:r>
              <a:rPr lang="en-GB" altLang="en-US"/>
              <a:t>. Each of these dimensions can have only one of two possible states: </a:t>
            </a:r>
            <a:r>
              <a:rPr lang="en-GB" altLang="en-US" b="1" i="1"/>
              <a:t>Single</a:t>
            </a:r>
            <a:r>
              <a:rPr lang="en-GB" altLang="en-US"/>
              <a:t> or </a:t>
            </a:r>
            <a:r>
              <a:rPr lang="en-GB" altLang="en-US" b="1" i="1"/>
              <a:t>Multiple</a:t>
            </a:r>
            <a:r>
              <a:rPr lang="en-GB" altLang="en-US"/>
              <a:t>. </a:t>
            </a:r>
            <a:endParaRPr lang="fr-FR" altLang="en-US"/>
          </a:p>
        </p:txBody>
      </p:sp>
    </p:spTree>
    <p:extLst>
      <p:ext uri="{BB962C8B-B14F-4D97-AF65-F5344CB8AC3E}">
        <p14:creationId xmlns:p14="http://schemas.microsoft.com/office/powerpoint/2010/main" val="524693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fr-FR" altLang="en-US"/>
              <a:t>Flynn Matrix</a:t>
            </a:r>
          </a:p>
        </p:txBody>
      </p:sp>
      <p:sp>
        <p:nvSpPr>
          <p:cNvPr id="46083" name="Rectangle 3"/>
          <p:cNvSpPr>
            <a:spLocks noGrp="1" noChangeArrowheads="1"/>
          </p:cNvSpPr>
          <p:nvPr>
            <p:ph type="body" idx="1"/>
          </p:nvPr>
        </p:nvSpPr>
        <p:spPr/>
        <p:txBody>
          <a:bodyPr/>
          <a:lstStyle/>
          <a:p>
            <a:r>
              <a:rPr lang="en-GB" altLang="ja-JP"/>
              <a:t>The matrix below defines the 4 possible classifications according to Flynn</a:t>
            </a:r>
            <a:r>
              <a:rPr lang="fr-FR" altLang="ja-JP"/>
              <a:t> </a:t>
            </a:r>
          </a:p>
          <a:p>
            <a:endParaRPr lang="fr-FR" altLang="en-US"/>
          </a:p>
        </p:txBody>
      </p:sp>
      <p:pic>
        <p:nvPicPr>
          <p:cNvPr id="46084" name="Picture 4"/>
          <p:cNvPicPr>
            <a:picLocks noChangeAspect="1" noChangeArrowheads="1"/>
          </p:cNvPicPr>
          <p:nvPr/>
        </p:nvPicPr>
        <p:blipFill>
          <a:blip r:embed="rId2">
            <a:extLst>
              <a:ext uri="{28A0092B-C50C-407E-A947-70E740481C1C}">
                <a14:useLocalDpi xmlns:a14="http://schemas.microsoft.com/office/drawing/2010/main" val="0"/>
              </a:ext>
            </a:extLst>
          </a:blip>
          <a:srcRect l="19882" t="46230" r="22240" b="27312"/>
          <a:stretch>
            <a:fillRect/>
          </a:stretch>
        </p:blipFill>
        <p:spPr bwMode="auto">
          <a:xfrm>
            <a:off x="2424114" y="3141664"/>
            <a:ext cx="7056437" cy="201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962959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GB" altLang="ja-JP" dirty="0"/>
              <a:t>Single Instruction, Single Data (SISD)</a:t>
            </a:r>
            <a:endParaRPr lang="fr-FR" altLang="en-US" dirty="0"/>
          </a:p>
        </p:txBody>
      </p:sp>
      <p:sp>
        <p:nvSpPr>
          <p:cNvPr id="47107" name="Rectangle 3"/>
          <p:cNvSpPr>
            <a:spLocks noGrp="1" noChangeArrowheads="1"/>
          </p:cNvSpPr>
          <p:nvPr>
            <p:ph type="body" idx="1"/>
          </p:nvPr>
        </p:nvSpPr>
        <p:spPr>
          <a:xfrm>
            <a:off x="838200" y="1685130"/>
            <a:ext cx="7651903" cy="4419600"/>
          </a:xfrm>
        </p:spPr>
        <p:txBody>
          <a:bodyPr>
            <a:normAutofit/>
          </a:bodyPr>
          <a:lstStyle/>
          <a:p>
            <a:pPr>
              <a:lnSpc>
                <a:spcPct val="90000"/>
              </a:lnSpc>
            </a:pPr>
            <a:r>
              <a:rPr lang="fr-FR" altLang="en-US" sz="2400" dirty="0"/>
              <a:t>A serial (non-</a:t>
            </a:r>
            <a:r>
              <a:rPr lang="fr-FR" altLang="en-US" sz="2400" dirty="0" err="1"/>
              <a:t>parallel</a:t>
            </a:r>
            <a:r>
              <a:rPr lang="fr-FR" altLang="en-US" sz="2400" dirty="0"/>
              <a:t>) computer </a:t>
            </a:r>
          </a:p>
          <a:p>
            <a:pPr>
              <a:lnSpc>
                <a:spcPct val="90000"/>
              </a:lnSpc>
            </a:pPr>
            <a:r>
              <a:rPr lang="en-GB" altLang="en-US" sz="2400" dirty="0"/>
              <a:t>Single instruction: only one instruction stream is being acted on by the CPU during any one clock cycle </a:t>
            </a:r>
            <a:endParaRPr lang="fr-FR" altLang="en-US" sz="2400" dirty="0"/>
          </a:p>
          <a:p>
            <a:pPr>
              <a:lnSpc>
                <a:spcPct val="90000"/>
              </a:lnSpc>
            </a:pPr>
            <a:r>
              <a:rPr lang="en-GB" altLang="en-US" sz="2400" dirty="0"/>
              <a:t>Single data: only one data stream is being used as input during any one clock cycle </a:t>
            </a:r>
            <a:endParaRPr lang="fr-FR" altLang="en-US" sz="2400" dirty="0"/>
          </a:p>
          <a:p>
            <a:pPr>
              <a:lnSpc>
                <a:spcPct val="90000"/>
              </a:lnSpc>
            </a:pPr>
            <a:r>
              <a:rPr lang="fr-FR" altLang="en-US" sz="2400" dirty="0" err="1"/>
              <a:t>Deterministic</a:t>
            </a:r>
            <a:r>
              <a:rPr lang="fr-FR" altLang="en-US" sz="2400" dirty="0"/>
              <a:t> </a:t>
            </a:r>
            <a:r>
              <a:rPr lang="fr-FR" altLang="en-US" sz="2400" dirty="0" err="1"/>
              <a:t>execution</a:t>
            </a:r>
            <a:r>
              <a:rPr lang="fr-FR" altLang="en-US" sz="2400" dirty="0"/>
              <a:t> </a:t>
            </a:r>
          </a:p>
          <a:p>
            <a:pPr>
              <a:lnSpc>
                <a:spcPct val="90000"/>
              </a:lnSpc>
            </a:pPr>
            <a:r>
              <a:rPr lang="en-GB" altLang="en-US" sz="2400" dirty="0"/>
              <a:t>This is the oldest and until recently, the most prevalent form of computer </a:t>
            </a:r>
            <a:endParaRPr lang="fr-FR" altLang="en-US" sz="2400" dirty="0"/>
          </a:p>
          <a:p>
            <a:pPr>
              <a:lnSpc>
                <a:spcPct val="90000"/>
              </a:lnSpc>
            </a:pPr>
            <a:r>
              <a:rPr lang="en-GB" altLang="ja-JP" sz="2400" dirty="0"/>
              <a:t>Examples: most PCs, single CPU workstations and mainframes </a:t>
            </a:r>
            <a:endParaRPr lang="fr-FR" altLang="en-US" sz="2400" dirty="0"/>
          </a:p>
        </p:txBody>
      </p:sp>
      <p:pic>
        <p:nvPicPr>
          <p:cNvPr id="47108" name="Picture 4" descr="SI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7310" y="1685130"/>
            <a:ext cx="1790700" cy="213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69141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tabLst>
            <a:tab pos="447675" algn="l"/>
          </a:tabLst>
          <a:defRPr sz="14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11236</TotalTime>
  <Words>4121</Words>
  <Application>Microsoft Macintosh PowerPoint</Application>
  <PresentationFormat>Widescreen</PresentationFormat>
  <Paragraphs>346</Paragraphs>
  <Slides>58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58</vt:i4>
      </vt:variant>
    </vt:vector>
  </HeadingPairs>
  <TitlesOfParts>
    <vt:vector size="67" baseType="lpstr">
      <vt:lpstr>Calibri</vt:lpstr>
      <vt:lpstr>Calibri Light</vt:lpstr>
      <vt:lpstr>Courier</vt:lpstr>
      <vt:lpstr>Yu Gothic</vt:lpstr>
      <vt:lpstr>Yu Gothic Light</vt:lpstr>
      <vt:lpstr>Arial</vt:lpstr>
      <vt:lpstr>Courier New</vt:lpstr>
      <vt:lpstr>Webdings</vt:lpstr>
      <vt:lpstr>Office Theme</vt:lpstr>
      <vt:lpstr>Introduction to Parallel and Distributed Programming and Hadoop</vt:lpstr>
      <vt:lpstr>Introduction to Parallel Coputing</vt:lpstr>
      <vt:lpstr>Using multiple processors in parallel</vt:lpstr>
      <vt:lpstr>Resources</vt:lpstr>
      <vt:lpstr>Limitations of Serial Computing</vt:lpstr>
      <vt:lpstr>Von Neumann Architecture</vt:lpstr>
      <vt:lpstr>Flynn's Classical Taxonomy</vt:lpstr>
      <vt:lpstr>Flynn Matrix</vt:lpstr>
      <vt:lpstr>Single Instruction, Single Data (SISD)</vt:lpstr>
      <vt:lpstr>Single Instruction, Multiple Data (SIMD)</vt:lpstr>
      <vt:lpstr>Multiple Instruction, Single Data (MISD)</vt:lpstr>
      <vt:lpstr>Multiple Instruction, Multiple Data (MIMD)</vt:lpstr>
      <vt:lpstr>PowerPoint Presentation</vt:lpstr>
      <vt:lpstr>PowerPoint Presentation</vt:lpstr>
      <vt:lpstr>PowerPoint Presentation</vt:lpstr>
      <vt:lpstr>Parallel Computer Memory Architectures</vt:lpstr>
      <vt:lpstr>Memory architectures</vt:lpstr>
      <vt:lpstr>Shared Memory</vt:lpstr>
      <vt:lpstr>Shared Memory : UMA vs. NUMA</vt:lpstr>
      <vt:lpstr>Shared Memory: Pro and Con</vt:lpstr>
      <vt:lpstr>Distributed Memory</vt:lpstr>
      <vt:lpstr>Distributed Memory: Pro and Con</vt:lpstr>
      <vt:lpstr>Message Passing Model</vt:lpstr>
      <vt:lpstr>Message Passing Model Implementations: MPI</vt:lpstr>
      <vt:lpstr>Designing Parallel Programs</vt:lpstr>
      <vt:lpstr>PowerPoint Presentation</vt:lpstr>
      <vt:lpstr>Example of Parallelizable Problem</vt:lpstr>
      <vt:lpstr>Example of a Non-parallelizable Problem</vt:lpstr>
      <vt:lpstr>Identify the program's hotspots</vt:lpstr>
      <vt:lpstr>Identify bottlenecks in the program</vt:lpstr>
      <vt:lpstr>Domain Decomposition</vt:lpstr>
      <vt:lpstr>Who Needs Communications?</vt:lpstr>
      <vt:lpstr>Factors to Consider (1) </vt:lpstr>
      <vt:lpstr>Factors to Consider (2)</vt:lpstr>
      <vt:lpstr>Factors to Consider (3)</vt:lpstr>
      <vt:lpstr>Factors to Consider (4)</vt:lpstr>
      <vt:lpstr>Factors to Consider (5)</vt:lpstr>
      <vt:lpstr>Collective Communications</vt:lpstr>
      <vt:lpstr>Factors to Consider (6)</vt:lpstr>
      <vt:lpstr>Definitions</vt:lpstr>
      <vt:lpstr>Examples (1): Loop carried data dependence</vt:lpstr>
      <vt:lpstr>Examples (2): Loop independent data dependence</vt:lpstr>
      <vt:lpstr>Amdahl's Law</vt:lpstr>
      <vt:lpstr>Amdahl's Law</vt:lpstr>
      <vt:lpstr>Amdahl's Law</vt:lpstr>
      <vt:lpstr>PowerPoint Presentation</vt:lpstr>
      <vt:lpstr>PowerPoint Presentation</vt:lpstr>
      <vt:lpstr>The Hadoop Eco-system</vt:lpstr>
      <vt:lpstr>Functionality</vt:lpstr>
      <vt:lpstr>HDFS + MapReduce</vt:lpstr>
      <vt:lpstr>PowerPoint Presentation</vt:lpstr>
      <vt:lpstr>PowerPoint Presentation</vt:lpstr>
      <vt:lpstr>PowerPoint Presentation</vt:lpstr>
      <vt:lpstr>PowerPoint Presentation</vt:lpstr>
      <vt:lpstr>Sandbox Setup</vt:lpstr>
      <vt:lpstr>Cluster Login/Transfer Data </vt:lpstr>
      <vt:lpstr>Navigate HDFS</vt:lpstr>
      <vt:lpstr>Map-Reduce Streaming API</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Molnar</dc:creator>
  <cp:lastModifiedBy>Peter Molnar</cp:lastModifiedBy>
  <cp:revision>18</cp:revision>
  <dcterms:created xsi:type="dcterms:W3CDTF">2016-03-24T20:58:37Z</dcterms:created>
  <dcterms:modified xsi:type="dcterms:W3CDTF">2016-04-01T16:15:18Z</dcterms:modified>
</cp:coreProperties>
</file>